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71" r:id="rId6"/>
    <p:sldId id="283" r:id="rId7"/>
    <p:sldId id="282" r:id="rId8"/>
    <p:sldId id="261" r:id="rId9"/>
    <p:sldId id="266" r:id="rId10"/>
    <p:sldId id="267" r:id="rId11"/>
    <p:sldId id="268" r:id="rId12"/>
    <p:sldId id="269" r:id="rId13"/>
    <p:sldId id="262" r:id="rId14"/>
    <p:sldId id="270" r:id="rId15"/>
    <p:sldId id="278" r:id="rId16"/>
    <p:sldId id="279" r:id="rId17"/>
    <p:sldId id="286" r:id="rId18"/>
    <p:sldId id="280" r:id="rId19"/>
    <p:sldId id="272" r:id="rId20"/>
    <p:sldId id="263" r:id="rId21"/>
    <p:sldId id="265" r:id="rId22"/>
    <p:sldId id="274" r:id="rId23"/>
    <p:sldId id="276" r:id="rId24"/>
    <p:sldId id="277" r:id="rId25"/>
    <p:sldId id="284" r:id="rId26"/>
    <p:sldId id="285" r:id="rId27"/>
    <p:sldId id="258" r:id="rId28"/>
  </p:sldIdLst>
  <p:sldSz cx="9144000" cy="6530975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78B933"/>
    <a:srgbClr val="727272"/>
    <a:srgbClr val="5C5C5C"/>
    <a:srgbClr val="383838"/>
    <a:srgbClr val="333333"/>
    <a:srgbClr val="2B2A29"/>
    <a:srgbClr val="00849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3"/>
    <p:restoredTop sz="94629"/>
  </p:normalViewPr>
  <p:slideViewPr>
    <p:cSldViewPr>
      <p:cViewPr varScale="1">
        <p:scale>
          <a:sx n="91" d="100"/>
          <a:sy n="91" d="100"/>
        </p:scale>
        <p:origin x="1140" y="96"/>
      </p:cViewPr>
      <p:guideLst>
        <p:guide orient="horz" pos="20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358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96F11-7F0B-40C7-85C6-558AB251DD08}" type="datetimeFigureOut">
              <a:rPr lang="pl-PL" smtClean="0"/>
              <a:t>2017-07-21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6F662-D287-4B46-8A25-0784D54732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0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6532-0A89-4AFD-86F3-50CA58AA5146}" type="datetimeFigureOut">
              <a:rPr lang="pl-PL" smtClean="0"/>
              <a:t>2017-07-21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16B1-A998-4F65-90B3-3AB72D3BDC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80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16B1-A998-4F65-90B3-3AB72D3BDC0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81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539552" y="3360149"/>
            <a:ext cx="8136904" cy="1252550"/>
          </a:xfrm>
          <a:prstGeom prst="rect">
            <a:avLst/>
          </a:prstGeom>
          <a:noFill/>
          <a:ln w="19050">
            <a:noFill/>
          </a:ln>
        </p:spPr>
        <p:txBody>
          <a:bodyPr vert="horz" lIns="864000" tIns="45720" rIns="864000" bIns="45720" rtlCol="0" anchor="ctr">
            <a:normAutofit/>
          </a:bodyPr>
          <a:lstStyle>
            <a:lvl1pPr algn="l">
              <a:defRPr baseline="0"/>
            </a:lvl1pPr>
          </a:lstStyle>
          <a:p>
            <a:r>
              <a:rPr lang="pl-PL" dirty="0" smtClean="0"/>
              <a:t>KLIKNIJ TUTAJ ABY WPISAĆ TYTUŁ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3491880" y="6182341"/>
            <a:ext cx="1656184" cy="323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Kliknij aby dodać datę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829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 userDrawn="1"/>
        </p:nvSpPr>
        <p:spPr>
          <a:xfrm>
            <a:off x="7452320" y="6058947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schemeClr val="tx1"/>
                </a:solidFill>
              </a:rPr>
              <a:t>www.pkre.org</a:t>
            </a:r>
            <a:endParaRPr lang="pl-PL" sz="110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10"/>
          <p:cNvSpPr>
            <a:spLocks noGrp="1"/>
          </p:cNvSpPr>
          <p:nvPr>
            <p:ph type="sldNum" sz="quarter" idx="4"/>
          </p:nvPr>
        </p:nvSpPr>
        <p:spPr>
          <a:xfrm>
            <a:off x="8490068" y="6073799"/>
            <a:ext cx="432048" cy="34709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0C39133-D949-4C6D-8213-3F78B8764933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6" name="Łącznik prostoliniowy 5"/>
          <p:cNvCxnSpPr/>
          <p:nvPr userDrawn="1"/>
        </p:nvCxnSpPr>
        <p:spPr>
          <a:xfrm>
            <a:off x="8516928" y="6108489"/>
            <a:ext cx="0" cy="187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5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 userDrawn="1"/>
        </p:nvSpPr>
        <p:spPr>
          <a:xfrm>
            <a:off x="4860032" y="5785767"/>
            <a:ext cx="155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78B933"/>
                </a:solidFill>
              </a:rPr>
              <a:t>www.pkre.org</a:t>
            </a:r>
            <a:endParaRPr lang="pl-PL" b="1" dirty="0">
              <a:solidFill>
                <a:srgbClr val="78B933"/>
              </a:solidFill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438283" y="2780552"/>
            <a:ext cx="461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999999"/>
                </a:solidFill>
              </a:rPr>
              <a:t>Dziękujemy za uwagę</a:t>
            </a:r>
            <a:endParaRPr lang="pl-PL" sz="40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8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 baseline="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Działanie 3.1 </a:t>
            </a:r>
            <a:r>
              <a:rPr lang="mr-IN" sz="2000" dirty="0" smtClean="0"/>
              <a:t>–</a:t>
            </a:r>
            <a:r>
              <a:rPr lang="pl-PL" sz="2000" dirty="0" smtClean="0"/>
              <a:t> „Wytwarzanie i dystrybucja energii pochodzącej ze źródeł odnawialnych” </a:t>
            </a:r>
            <a:r>
              <a:rPr lang="mr-IN" sz="2000" dirty="0" smtClean="0"/>
              <a:t>–</a:t>
            </a:r>
            <a:r>
              <a:rPr lang="pl-PL" sz="2000" dirty="0" smtClean="0"/>
              <a:t> projekty parasolowe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3635896" y="6182341"/>
            <a:ext cx="1872208" cy="323506"/>
          </a:xfrm>
        </p:spPr>
        <p:txBody>
          <a:bodyPr/>
          <a:lstStyle/>
          <a:p>
            <a:r>
              <a:rPr lang="pl-PL" dirty="0" smtClean="0"/>
              <a:t>Imielno  19.07.2017</a:t>
            </a:r>
            <a:endParaRPr lang="pl-PL" dirty="0"/>
          </a:p>
        </p:txBody>
      </p:sp>
      <p:sp>
        <p:nvSpPr>
          <p:cNvPr id="6" name="Ramka 5"/>
          <p:cNvSpPr/>
          <p:nvPr/>
        </p:nvSpPr>
        <p:spPr>
          <a:xfrm>
            <a:off x="539552" y="601191"/>
            <a:ext cx="2376264" cy="1224136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9552" y="601191"/>
            <a:ext cx="237626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4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85167"/>
            <a:ext cx="312598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3347864" y="399666"/>
            <a:ext cx="2568549" cy="43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2400" b="1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pl-PL" altLang="pl-PL" sz="2400" b="1" dirty="0">
                <a:solidFill>
                  <a:srgbClr val="92D050"/>
                </a:solidFill>
                <a:latin typeface="+mj-lt"/>
              </a:rPr>
              <a:t>STEROWNIK</a:t>
            </a:r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251520" y="961232"/>
            <a:ext cx="823854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1600" b="1" dirty="0"/>
              <a:t>Podstawowe cechy regulatora:</a:t>
            </a:r>
            <a:endParaRPr lang="pl-PL" altLang="pl-PL" sz="1600" dirty="0"/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1600" dirty="0"/>
              <a:t> </a:t>
            </a:r>
          </a:p>
          <a:p>
            <a:pPr eaLnBrk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1600" dirty="0"/>
              <a:t> Sterowanie pompą solarną, grzałką elektryczną,</a:t>
            </a:r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1600" dirty="0"/>
              <a:t>  pompą ładującą zasobnik z dodatkowego </a:t>
            </a:r>
          </a:p>
          <a:p>
            <a:pPr eaLnBrk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1600" dirty="0"/>
              <a:t>  źródła ciepła,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1600" dirty="0"/>
              <a:t> 4 czujniki temperatury, 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1600" dirty="0"/>
              <a:t> Wyświetlacz graficzny,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1600" dirty="0"/>
              <a:t> Wbudowany zegar,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1600" dirty="0"/>
              <a:t> Licznik energii,</a:t>
            </a:r>
          </a:p>
          <a:p>
            <a:pPr eaLnBrk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1600" b="1" dirty="0"/>
              <a:t> Funkcja chłodzenia rewersyjnego </a:t>
            </a:r>
            <a:r>
              <a:rPr lang="pl-PL" altLang="pl-PL" sz="1600" dirty="0"/>
              <a:t>– stabilizuje temperaturę zasobnika pozbywając się nadmiaru ciepła przez kolektor,</a:t>
            </a:r>
          </a:p>
          <a:p>
            <a:pPr eaLnBrk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1600" b="1" dirty="0"/>
              <a:t> Tryb urlopowy</a:t>
            </a:r>
            <a:r>
              <a:rPr lang="pl-PL" altLang="pl-PL" sz="1600" dirty="0"/>
              <a:t> zabezpieczający instalację przed przegrzaniem -  jeśli ciepła woda nie będzie wykorzystywana.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pl-PL" altLang="pl-PL" sz="1600" dirty="0"/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1600" dirty="0"/>
              <a:t> 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pl-PL" alt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251520" y="5425727"/>
            <a:ext cx="1512168" cy="1105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452320" y="6073799"/>
            <a:ext cx="93610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380312" y="6073799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4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475656" y="889223"/>
            <a:ext cx="590465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12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2400" b="1" dirty="0" smtClean="0">
                <a:solidFill>
                  <a:srgbClr val="92D050"/>
                </a:solidFill>
                <a:latin typeface="+mj-lt"/>
              </a:rPr>
              <a:t>POMPA ELEKTRONICZNA</a:t>
            </a:r>
            <a:endParaRPr lang="pl-PL" altLang="pl-PL" sz="24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1800" y="2232025"/>
            <a:ext cx="65547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altLang="pl-PL" sz="2000" dirty="0">
                <a:solidFill>
                  <a:srgbClr val="000000"/>
                </a:solidFill>
                <a:latin typeface="+mn-lt"/>
              </a:rPr>
              <a:t>Zapewnia cyrkulację czynnika grzewczego </a:t>
            </a:r>
          </a:p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pl-PL" altLang="pl-PL" sz="2000" dirty="0">
                <a:solidFill>
                  <a:srgbClr val="000000"/>
                </a:solidFill>
                <a:latin typeface="+mn-lt"/>
              </a:rPr>
              <a:t>w układzie solarnym,</a:t>
            </a:r>
          </a:p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pl-PL" altLang="pl-PL" sz="2000" dirty="0">
              <a:solidFill>
                <a:srgbClr val="000000"/>
              </a:solidFill>
              <a:latin typeface="+mn-lt"/>
            </a:endParaRPr>
          </a:p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altLang="pl-PL" sz="2000" dirty="0">
                <a:solidFill>
                  <a:srgbClr val="000000"/>
                </a:solidFill>
                <a:latin typeface="+mn-lt"/>
              </a:rPr>
              <a:t>Możliwość kontroli temperatury czynnika grzewczego</a:t>
            </a:r>
          </a:p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pl-PL" altLang="pl-PL" sz="2000" dirty="0">
                <a:solidFill>
                  <a:srgbClr val="000000"/>
                </a:solidFill>
                <a:latin typeface="+mn-lt"/>
              </a:rPr>
              <a:t>na zasilaniu i powrocie,</a:t>
            </a:r>
          </a:p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pl-PL" altLang="pl-PL" sz="2000" dirty="0">
              <a:solidFill>
                <a:srgbClr val="000000"/>
              </a:solidFill>
              <a:latin typeface="+mn-lt"/>
            </a:endParaRPr>
          </a:p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altLang="pl-PL" sz="2000" dirty="0">
                <a:solidFill>
                  <a:srgbClr val="000000"/>
                </a:solidFill>
                <a:latin typeface="+mn-lt"/>
              </a:rPr>
              <a:t>Połączenie ze sterownikiem daje możliwość </a:t>
            </a:r>
          </a:p>
          <a:p>
            <a:pPr eaLnBrk="1">
              <a:lnSpc>
                <a:spcPct val="112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pl-PL" altLang="pl-PL" sz="2000" dirty="0">
                <a:solidFill>
                  <a:srgbClr val="000000"/>
                </a:solidFill>
                <a:latin typeface="+mn-lt"/>
              </a:rPr>
              <a:t>zaprogramowania pracy pompy w układzie solarnym.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95" y="1897335"/>
            <a:ext cx="2629521" cy="273630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12" y="5497735"/>
            <a:ext cx="1584176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380311" y="6073799"/>
            <a:ext cx="1109757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9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3" name="pole tekstowe 1"/>
          <p:cNvSpPr txBox="1">
            <a:spLocks noChangeArrowheads="1"/>
          </p:cNvSpPr>
          <p:nvPr/>
        </p:nvSpPr>
        <p:spPr bwMode="auto">
          <a:xfrm>
            <a:off x="2267744" y="385093"/>
            <a:ext cx="4287245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2800" b="1" dirty="0">
                <a:solidFill>
                  <a:srgbClr val="92D050"/>
                </a:solidFill>
                <a:latin typeface="+mj-lt"/>
              </a:rPr>
              <a:t>SCHEMAT INSTALACJI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5" y="1177255"/>
            <a:ext cx="7590476" cy="455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1520" y="5497735"/>
            <a:ext cx="1512168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452320" y="6073799"/>
            <a:ext cx="1012431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5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620688"/>
            <a:ext cx="7273969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dirty="0" smtClean="0">
                <a:solidFill>
                  <a:srgbClr val="92D050"/>
                </a:solidFill>
              </a:rPr>
              <a:t>Sposoby montażu</a:t>
            </a:r>
            <a:endParaRPr lang="pl-PL" sz="2200" b="1" dirty="0">
              <a:solidFill>
                <a:srgbClr val="92D0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92" y="1180102"/>
            <a:ext cx="6336704" cy="453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51520" y="5497735"/>
            <a:ext cx="1656184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452320" y="6073799"/>
            <a:ext cx="936104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 flipH="1">
            <a:off x="395535" y="600546"/>
            <a:ext cx="8352930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2400" b="1" dirty="0">
                <a:solidFill>
                  <a:srgbClr val="92D050"/>
                </a:solidFill>
                <a:latin typeface="+mj-lt"/>
              </a:rPr>
              <a:t>Rodzaje zestawów </a:t>
            </a:r>
            <a:r>
              <a:rPr lang="pl-PL" altLang="pl-PL" sz="2400" b="1" dirty="0" smtClean="0">
                <a:solidFill>
                  <a:srgbClr val="92D050"/>
                </a:solidFill>
                <a:latin typeface="+mj-lt"/>
              </a:rPr>
              <a:t>w Gminie </a:t>
            </a:r>
            <a:r>
              <a:rPr lang="pl-PL" altLang="pl-PL" sz="2400" b="1" dirty="0" smtClean="0">
                <a:solidFill>
                  <a:srgbClr val="92D050"/>
                </a:solidFill>
                <a:latin typeface="+mj-lt"/>
              </a:rPr>
              <a:t>Imielno</a:t>
            </a:r>
            <a:endParaRPr lang="pl-PL" altLang="pl-PL" sz="2400" b="1" dirty="0" smtClean="0">
              <a:solidFill>
                <a:srgbClr val="92D050"/>
              </a:solidFill>
              <a:latin typeface="+mj-lt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pl-PL" altLang="pl-PL" sz="2400" b="1" dirty="0">
              <a:solidFill>
                <a:srgbClr val="92D050"/>
              </a:solidFill>
              <a:latin typeface="+mj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99735"/>
              </p:ext>
            </p:extLst>
          </p:nvPr>
        </p:nvGraphicFramePr>
        <p:xfrm>
          <a:off x="395535" y="1321271"/>
          <a:ext cx="8352930" cy="3588900"/>
        </p:xfrm>
        <a:graphic>
          <a:graphicData uri="http://schemas.openxmlformats.org/drawingml/2006/table">
            <a:tbl>
              <a:tblPr/>
              <a:tblGrid>
                <a:gridCol w="2784310"/>
                <a:gridCol w="2784310"/>
                <a:gridCol w="2784310"/>
              </a:tblGrid>
              <a:tr h="652672">
                <a:tc gridSpan="3"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Rodzaje zestawów</a:t>
                      </a:r>
                      <a:endParaRPr kumimoji="0" lang="pl-PL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73539"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Liczba mieszkańców</a:t>
                      </a:r>
                      <a:endParaRPr kumimoji="0" lang="pl-PL" altLang="x-none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Pojemność zasobnika</a:t>
                      </a:r>
                      <a:endParaRPr kumimoji="0" lang="pl-PL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Ilość kolektorów</a:t>
                      </a:r>
                      <a:endParaRPr kumimoji="0" lang="pl-PL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587563"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od 1 do </a:t>
                      </a:r>
                      <a:r>
                        <a:rPr kumimoji="0" lang="pl-PL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 4</a:t>
                      </a:r>
                      <a:endParaRPr kumimoji="0" lang="pl-PL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200 l</a:t>
                      </a:r>
                      <a:endParaRPr kumimoji="0" lang="pl-PL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2</a:t>
                      </a:r>
                      <a:endParaRPr kumimoji="0" lang="pl-PL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587563"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od </a:t>
                      </a:r>
                      <a:r>
                        <a:rPr kumimoji="0" lang="pl-PL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5 </a:t>
                      </a:r>
                      <a:r>
                        <a:rPr kumimoji="0" lang="pl-PL" altLang="x-non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do </a:t>
                      </a:r>
                      <a:r>
                        <a:rPr kumimoji="0" lang="pl-PL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</a:rPr>
                        <a:t>6</a:t>
                      </a:r>
                      <a:endParaRPr kumimoji="0" lang="pl-PL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300 l</a:t>
                      </a:r>
                      <a:endParaRPr kumimoji="0" lang="pl-PL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3</a:t>
                      </a:r>
                      <a:endParaRPr kumimoji="0" lang="pl-PL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587563"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icrosoft YaHei" charset="-122"/>
                          <a:cs typeface="+mn-cs"/>
                        </a:rPr>
                        <a:t>Powyżej 6</a:t>
                      </a:r>
                      <a:endParaRPr kumimoji="0" lang="pl-PL" altLang="x-none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400 l</a:t>
                      </a:r>
                      <a:endParaRPr kumimoji="0" lang="pl-PL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700">
                          <a:solidFill>
                            <a:schemeClr val="tx1"/>
                          </a:solidFill>
                          <a:latin typeface="Georgia" charset="0"/>
                        </a:defRPr>
                      </a:lvl1pPr>
                      <a:lvl2pPr>
                        <a:spcBef>
                          <a:spcPts val="325"/>
                        </a:spcBef>
                        <a:buClr>
                          <a:schemeClr val="accent2"/>
                        </a:buClr>
                        <a:buFont typeface="Georgia" charset="0"/>
                        <a:defRPr sz="2500">
                          <a:solidFill>
                            <a:schemeClr val="accent2"/>
                          </a:solidFill>
                          <a:latin typeface="Georgia" charset="0"/>
                        </a:defRPr>
                      </a:lvl2pPr>
                      <a:lvl3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200">
                          <a:solidFill>
                            <a:schemeClr val="accent1"/>
                          </a:solidFill>
                          <a:latin typeface="Georgia" charset="0"/>
                        </a:defRPr>
                      </a:lvl3pPr>
                      <a:lvl4pPr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</a:defRPr>
                      </a:lvl4pPr>
                      <a:lvl5pPr>
                        <a:spcBef>
                          <a:spcPts val="325"/>
                        </a:spcBef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5pPr>
                      <a:lvl6pPr marL="25146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6pPr>
                      <a:lvl7pPr marL="29718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7pPr>
                      <a:lvl8pPr marL="34290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8pPr>
                      <a:lvl9pPr marL="3886200" indent="-228600" eaLnBrk="0" fontAlgn="base" hangingPunct="0"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 sz="2000">
                          <a:solidFill>
                            <a:srgbClr val="A04DA3"/>
                          </a:solidFill>
                          <a:latin typeface="Georgi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charset="-122"/>
                        </a:rPr>
                        <a:t>4</a:t>
                      </a:r>
                      <a:endParaRPr kumimoji="0" lang="pl-PL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51520" y="5497735"/>
            <a:ext cx="1512168" cy="1033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524328" y="6073799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51520" y="5497735"/>
            <a:ext cx="1512168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2411761" y="673199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x-none" sz="2800" b="1" dirty="0" smtClean="0">
                <a:solidFill>
                  <a:srgbClr val="78B933"/>
                </a:solidFill>
                <a:latin typeface="Calibri" charset="0"/>
              </a:rPr>
              <a:t>Instalacja fotowoltaiczna</a:t>
            </a:r>
          </a:p>
          <a:p>
            <a:pPr algn="ctr"/>
            <a:endParaRPr lang="pl-PL" altLang="x-none" sz="2800" b="1" dirty="0">
              <a:solidFill>
                <a:srgbClr val="78B933"/>
              </a:solidFill>
              <a:latin typeface="Calibri" charset="0"/>
            </a:endParaRPr>
          </a:p>
        </p:txBody>
      </p:sp>
      <p:pic>
        <p:nvPicPr>
          <p:cNvPr id="6" name="Picture 2" descr="http://www.sma-india.com/fileadmin/_migrated/pics/3D-Haus-mit-SunnyBackup-System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" b="6577"/>
          <a:stretch/>
        </p:blipFill>
        <p:spPr bwMode="auto">
          <a:xfrm>
            <a:off x="899592" y="2401391"/>
            <a:ext cx="3352800" cy="2161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394137"/>
            <a:ext cx="3600400" cy="217633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1520" y="5425727"/>
            <a:ext cx="1440160" cy="1105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524328" y="6073799"/>
            <a:ext cx="864096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3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91680" y="50861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78B933"/>
                </a:solidFill>
              </a:rPr>
              <a:t>Co to jest </a:t>
            </a:r>
            <a:r>
              <a:rPr lang="pl-PL" sz="2800" b="1" dirty="0" err="1">
                <a:solidFill>
                  <a:srgbClr val="78B933"/>
                </a:solidFill>
              </a:rPr>
              <a:t>fotowoltaika</a:t>
            </a:r>
            <a:r>
              <a:rPr lang="pl-PL" sz="2800" b="1" dirty="0">
                <a:solidFill>
                  <a:srgbClr val="78B933"/>
                </a:solidFill>
              </a:rPr>
              <a:t> i jak to działa?</a:t>
            </a:r>
          </a:p>
        </p:txBody>
      </p:sp>
      <p:sp>
        <p:nvSpPr>
          <p:cNvPr id="4" name="Tytuł 6"/>
          <p:cNvSpPr txBox="1">
            <a:spLocks/>
          </p:cNvSpPr>
          <p:nvPr/>
        </p:nvSpPr>
        <p:spPr>
          <a:xfrm>
            <a:off x="487819" y="109534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 baseline="0">
                <a:solidFill>
                  <a:srgbClr val="5C5C5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200" dirty="0">
                <a:solidFill>
                  <a:srgbClr val="78B933"/>
                </a:solidFill>
              </a:rPr>
              <a:t>Części składowe systemu fotowoltaicznego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3" y="1546890"/>
            <a:ext cx="2248278" cy="182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91" y="3931039"/>
            <a:ext cx="2447883" cy="191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6" y="3931039"/>
            <a:ext cx="2594006" cy="186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54" y="1488880"/>
            <a:ext cx="2545551" cy="190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986198" y="3370079"/>
            <a:ext cx="13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78B933"/>
                </a:solidFill>
              </a:rPr>
              <a:t>Konstrukcja</a:t>
            </a:r>
            <a:endParaRPr lang="en-US" b="1" dirty="0">
              <a:solidFill>
                <a:srgbClr val="78B933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929378" y="3466972"/>
            <a:ext cx="123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78B933"/>
                </a:solidFill>
              </a:rPr>
              <a:t>Moduły PV</a:t>
            </a:r>
            <a:endParaRPr lang="en-US" b="1" dirty="0">
              <a:solidFill>
                <a:srgbClr val="78B933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677425" y="350009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78B933"/>
                </a:solidFill>
              </a:rPr>
              <a:t>Instalacje DC</a:t>
            </a:r>
            <a:endParaRPr lang="en-US" b="1" dirty="0">
              <a:solidFill>
                <a:srgbClr val="78B933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10738" y="5850164"/>
            <a:ext cx="111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78B933"/>
                </a:solidFill>
              </a:rPr>
              <a:t>Inwertery</a:t>
            </a:r>
            <a:endParaRPr lang="en-US" b="1" dirty="0">
              <a:solidFill>
                <a:srgbClr val="78B933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167666" y="5873334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78B933"/>
                </a:solidFill>
              </a:rPr>
              <a:t>Instalacje AC</a:t>
            </a:r>
            <a:endParaRPr lang="en-US" b="1" dirty="0">
              <a:solidFill>
                <a:srgbClr val="78B933"/>
              </a:solidFill>
            </a:endParaRPr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505396" y="3599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600" b="1" dirty="0">
              <a:solidFill>
                <a:srgbClr val="78B933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1457911"/>
            <a:ext cx="2526667" cy="204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179512" y="5497735"/>
            <a:ext cx="1512168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7524328" y="6073799"/>
            <a:ext cx="864096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98515"/>
            <a:ext cx="6653466" cy="4032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5497735"/>
            <a:ext cx="1512168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452320" y="6073799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2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411760" y="187569"/>
            <a:ext cx="424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8B933"/>
                </a:solidFill>
              </a:rPr>
              <a:t>Gdzie montować </a:t>
            </a:r>
            <a:r>
              <a:rPr lang="pl-PL" sz="2400" b="1" dirty="0" err="1">
                <a:solidFill>
                  <a:srgbClr val="78B933"/>
                </a:solidFill>
              </a:rPr>
              <a:t>fotowoltaikę</a:t>
            </a:r>
            <a:r>
              <a:rPr lang="pl-PL" sz="2400" b="1" dirty="0">
                <a:solidFill>
                  <a:srgbClr val="78B933"/>
                </a:solidFill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" y="1004020"/>
            <a:ext cx="7296150" cy="249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8" y="3854219"/>
            <a:ext cx="2314575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62" y="3649432"/>
            <a:ext cx="2733675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4415"/>
              </p:ext>
            </p:extLst>
          </p:nvPr>
        </p:nvGraphicFramePr>
        <p:xfrm>
          <a:off x="5522690" y="3581780"/>
          <a:ext cx="3096344" cy="198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5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33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Zainstalowana</a:t>
                      </a:r>
                      <a:r>
                        <a:rPr lang="pl-PL" baseline="0" dirty="0"/>
                        <a:t> moc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Wymagana powierzchnia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953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21m</a:t>
                      </a:r>
                      <a:r>
                        <a:rPr lang="pl-PL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953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28m</a:t>
                      </a:r>
                      <a:r>
                        <a:rPr lang="pl-PL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953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35m</a:t>
                      </a:r>
                      <a:r>
                        <a:rPr lang="pl-PL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94098" y="5568719"/>
            <a:ext cx="1569590" cy="962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7524328" y="6073799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4" name="Symbol zastępczy zawartości 3" descr="pompa.jpg"/>
          <p:cNvPicPr>
            <a:picLocks noChangeAspect="1"/>
          </p:cNvPicPr>
          <p:nvPr/>
        </p:nvPicPr>
        <p:blipFill rotWithShape="1">
          <a:blip r:embed="rId2" cstate="print"/>
          <a:srcRect r="35065"/>
          <a:stretch/>
        </p:blipFill>
        <p:spPr>
          <a:xfrm>
            <a:off x="1603169" y="1196752"/>
            <a:ext cx="5937662" cy="450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971600" y="639763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x-none" sz="2800" b="1" dirty="0">
                <a:solidFill>
                  <a:srgbClr val="78B933"/>
                </a:solidFill>
                <a:latin typeface="Calibri" charset="0"/>
              </a:rPr>
              <a:t>Pompa ciepła do ciepłej wody użytkowej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1520" y="5497735"/>
            <a:ext cx="1440160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540831" y="6073799"/>
            <a:ext cx="847593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91680" y="817215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8B933"/>
                </a:solidFill>
              </a:rPr>
              <a:t>Informacje o programie</a:t>
            </a:r>
          </a:p>
          <a:p>
            <a:endParaRPr lang="pl-PL" sz="2800" b="1" dirty="0">
              <a:solidFill>
                <a:srgbClr val="78B933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7622" y="1780723"/>
            <a:ext cx="80608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smtClean="0"/>
              <a:t>Termin naboru wniosków </a:t>
            </a:r>
            <a:r>
              <a:rPr lang="mr-IN" sz="1600" dirty="0" smtClean="0"/>
              <a:t>–</a:t>
            </a:r>
            <a:r>
              <a:rPr lang="pl-PL" sz="1600" dirty="0" smtClean="0"/>
              <a:t> do 20.10.2017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smtClean="0"/>
              <a:t>Budżet przeznaczony na konkurs </a:t>
            </a:r>
            <a:r>
              <a:rPr lang="mr-IN" sz="1600" dirty="0" smtClean="0"/>
              <a:t>–</a:t>
            </a:r>
            <a:r>
              <a:rPr lang="pl-PL" sz="1600" dirty="0" smtClean="0"/>
              <a:t> 37 984 711 zł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smtClean="0"/>
              <a:t>Poziom dofinansowania </a:t>
            </a:r>
            <a:r>
              <a:rPr lang="mr-IN" sz="1600" dirty="0" smtClean="0"/>
              <a:t>–</a:t>
            </a:r>
            <a:r>
              <a:rPr lang="pl-PL" sz="1600" dirty="0" smtClean="0"/>
              <a:t> 60 % kosztów kwalifikowanych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smtClean="0"/>
              <a:t>VAT będzie kosztem niekwalifikowanym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dirty="0" smtClean="0"/>
              <a:t>Dwie stawki VAT: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pl-PL" sz="1600" dirty="0" smtClean="0"/>
              <a:t>8% - jeżeli instalacja jest na stałe połączona lub znajduje się w budynku mieszkalnym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pl-PL" sz="1600" dirty="0" smtClean="0"/>
              <a:t>23% - instalacja zlokalizowana jest na budynku gospodarczym lub gruncie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-     Instalacje mają służyć zaspokojeniu potrzeb bytowych mieszkańców	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Ø"/>
            </a:pPr>
            <a:endParaRPr lang="pl-PL" sz="1600" dirty="0" smtClean="0"/>
          </a:p>
          <a:p>
            <a:pPr marL="285750" indent="-285750">
              <a:buFontTx/>
              <a:buChar char="-"/>
            </a:pPr>
            <a:endParaRPr lang="pl-PL" sz="1600" dirty="0"/>
          </a:p>
        </p:txBody>
      </p:sp>
      <p:sp>
        <p:nvSpPr>
          <p:cNvPr id="5" name="Ramka 4"/>
          <p:cNvSpPr/>
          <p:nvPr/>
        </p:nvSpPr>
        <p:spPr>
          <a:xfrm>
            <a:off x="179512" y="5497735"/>
            <a:ext cx="1512168" cy="1033240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5569743"/>
            <a:ext cx="1584176" cy="851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524328" y="6073799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4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693738" y="296863"/>
            <a:ext cx="795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x-none" sz="3200" b="1">
                <a:solidFill>
                  <a:srgbClr val="78B933"/>
                </a:solidFill>
                <a:latin typeface="Calibri" charset="0"/>
              </a:rPr>
              <a:t>Budowa i funkcjonowanie pomp ciepła PCWU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20038" y="745207"/>
            <a:ext cx="2138362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pole tekstowe 129"/>
          <p:cNvSpPr txBox="1">
            <a:spLocks noChangeArrowheads="1"/>
          </p:cNvSpPr>
          <p:nvPr/>
        </p:nvSpPr>
        <p:spPr bwMode="auto">
          <a:xfrm>
            <a:off x="3703638" y="1852613"/>
            <a:ext cx="12144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pl-PL" altLang="pl-PL" sz="1600"/>
              <a:t>sprężarka </a:t>
            </a:r>
            <a:br>
              <a:rPr lang="pl-PL" altLang="pl-PL" sz="1600"/>
            </a:br>
            <a:r>
              <a:rPr lang="pl-PL" altLang="pl-PL" sz="1600"/>
              <a:t>rotacyjna</a:t>
            </a:r>
          </a:p>
        </p:txBody>
      </p:sp>
      <p:cxnSp>
        <p:nvCxnSpPr>
          <p:cNvPr id="13" name="Łącznik prostoliniowy 5"/>
          <p:cNvCxnSpPr/>
          <p:nvPr/>
        </p:nvCxnSpPr>
        <p:spPr>
          <a:xfrm flipV="1">
            <a:off x="3222625" y="2335213"/>
            <a:ext cx="481013" cy="24606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6"/>
          <p:cNvCxnSpPr/>
          <p:nvPr/>
        </p:nvCxnSpPr>
        <p:spPr>
          <a:xfrm>
            <a:off x="3703638" y="2339975"/>
            <a:ext cx="10445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78"/>
          <p:cNvSpPr txBox="1">
            <a:spLocks noChangeArrowheads="1"/>
          </p:cNvSpPr>
          <p:nvPr/>
        </p:nvSpPr>
        <p:spPr bwMode="auto">
          <a:xfrm>
            <a:off x="3703638" y="1239838"/>
            <a:ext cx="1303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600"/>
              <a:t>wentylator</a:t>
            </a:r>
          </a:p>
        </p:txBody>
      </p:sp>
      <p:cxnSp>
        <p:nvCxnSpPr>
          <p:cNvPr id="16" name="Łącznik prostoliniowy 8"/>
          <p:cNvCxnSpPr/>
          <p:nvPr/>
        </p:nvCxnSpPr>
        <p:spPr>
          <a:xfrm flipV="1">
            <a:off x="3309938" y="1574800"/>
            <a:ext cx="479425" cy="24606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9"/>
          <p:cNvCxnSpPr/>
          <p:nvPr/>
        </p:nvCxnSpPr>
        <p:spPr>
          <a:xfrm>
            <a:off x="3789363" y="1579563"/>
            <a:ext cx="10445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82"/>
          <p:cNvSpPr txBox="1">
            <a:spLocks noChangeArrowheads="1"/>
          </p:cNvSpPr>
          <p:nvPr/>
        </p:nvSpPr>
        <p:spPr bwMode="auto">
          <a:xfrm>
            <a:off x="309563" y="3846513"/>
            <a:ext cx="165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600"/>
              <a:t>skraplacz</a:t>
            </a:r>
          </a:p>
        </p:txBody>
      </p:sp>
      <p:cxnSp>
        <p:nvCxnSpPr>
          <p:cNvPr id="19" name="Łącznik prostoliniowy 11"/>
          <p:cNvCxnSpPr/>
          <p:nvPr/>
        </p:nvCxnSpPr>
        <p:spPr>
          <a:xfrm>
            <a:off x="381000" y="4203700"/>
            <a:ext cx="1008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86"/>
          <p:cNvSpPr txBox="1">
            <a:spLocks noChangeArrowheads="1"/>
          </p:cNvSpPr>
          <p:nvPr/>
        </p:nvSpPr>
        <p:spPr bwMode="auto">
          <a:xfrm>
            <a:off x="309563" y="5021263"/>
            <a:ext cx="10906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pl-PL" altLang="pl-PL" sz="1600"/>
              <a:t>zbiornik</a:t>
            </a:r>
          </a:p>
        </p:txBody>
      </p:sp>
      <p:cxnSp>
        <p:nvCxnSpPr>
          <p:cNvPr id="21" name="Łącznik prostoliniowy 13"/>
          <p:cNvCxnSpPr/>
          <p:nvPr/>
        </p:nvCxnSpPr>
        <p:spPr>
          <a:xfrm>
            <a:off x="371475" y="5299075"/>
            <a:ext cx="1008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190"/>
          <p:cNvSpPr txBox="1">
            <a:spLocks noChangeArrowheads="1"/>
          </p:cNvSpPr>
          <p:nvPr/>
        </p:nvSpPr>
        <p:spPr bwMode="auto">
          <a:xfrm>
            <a:off x="309563" y="2171700"/>
            <a:ext cx="1419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600"/>
              <a:t>parownik</a:t>
            </a:r>
          </a:p>
        </p:txBody>
      </p:sp>
      <p:cxnSp>
        <p:nvCxnSpPr>
          <p:cNvPr id="23" name="Łącznik prostoliniowy 15"/>
          <p:cNvCxnSpPr/>
          <p:nvPr/>
        </p:nvCxnSpPr>
        <p:spPr>
          <a:xfrm>
            <a:off x="381000" y="2509838"/>
            <a:ext cx="1008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16"/>
          <p:cNvCxnSpPr/>
          <p:nvPr/>
        </p:nvCxnSpPr>
        <p:spPr>
          <a:xfrm flipH="1">
            <a:off x="1379538" y="2041525"/>
            <a:ext cx="998537" cy="46831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197"/>
          <p:cNvSpPr txBox="1">
            <a:spLocks noChangeArrowheads="1"/>
          </p:cNvSpPr>
          <p:nvPr/>
        </p:nvSpPr>
        <p:spPr bwMode="auto">
          <a:xfrm>
            <a:off x="309563" y="2581275"/>
            <a:ext cx="1368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pl-PL" altLang="pl-PL" sz="1600"/>
              <a:t>zawór </a:t>
            </a:r>
            <a:r>
              <a:rPr lang="pl-PL" altLang="pl-PL" sz="1400" b="1"/>
              <a:t>TEV</a:t>
            </a:r>
            <a:r>
              <a:rPr lang="pl-PL" altLang="pl-PL" sz="1600"/>
              <a:t/>
            </a:r>
            <a:br>
              <a:rPr lang="pl-PL" altLang="pl-PL" sz="1600"/>
            </a:br>
            <a:r>
              <a:rPr lang="pl-PL" altLang="pl-PL" sz="1600"/>
              <a:t>rozprężny</a:t>
            </a:r>
          </a:p>
        </p:txBody>
      </p:sp>
      <p:cxnSp>
        <p:nvCxnSpPr>
          <p:cNvPr id="26" name="Łącznik prostoliniowy 18"/>
          <p:cNvCxnSpPr/>
          <p:nvPr/>
        </p:nvCxnSpPr>
        <p:spPr>
          <a:xfrm>
            <a:off x="371475" y="3071813"/>
            <a:ext cx="1008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19"/>
          <p:cNvCxnSpPr/>
          <p:nvPr/>
        </p:nvCxnSpPr>
        <p:spPr>
          <a:xfrm flipH="1">
            <a:off x="1379538" y="2651125"/>
            <a:ext cx="681037" cy="42068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0"/>
          <p:cNvCxnSpPr/>
          <p:nvPr/>
        </p:nvCxnSpPr>
        <p:spPr>
          <a:xfrm flipH="1" flipV="1">
            <a:off x="1389063" y="4206875"/>
            <a:ext cx="792162" cy="53498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1"/>
          <p:cNvCxnSpPr/>
          <p:nvPr/>
        </p:nvCxnSpPr>
        <p:spPr>
          <a:xfrm flipH="1" flipV="1">
            <a:off x="1389063" y="5299075"/>
            <a:ext cx="792162" cy="30638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sm" len="sm"/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129"/>
          <p:cNvSpPr txBox="1">
            <a:spLocks noChangeArrowheads="1"/>
          </p:cNvSpPr>
          <p:nvPr/>
        </p:nvSpPr>
        <p:spPr bwMode="auto">
          <a:xfrm>
            <a:off x="2198688" y="3135313"/>
            <a:ext cx="7826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pl-PL" altLang="pl-PL" b="1">
                <a:solidFill>
                  <a:srgbClr val="FB4B4B"/>
                </a:solidFill>
              </a:rPr>
              <a:t>CWU</a:t>
            </a:r>
          </a:p>
        </p:txBody>
      </p:sp>
      <p:grpSp>
        <p:nvGrpSpPr>
          <p:cNvPr id="31" name="Grupa 24"/>
          <p:cNvGrpSpPr>
            <a:grpSpLocks/>
          </p:cNvGrpSpPr>
          <p:nvPr/>
        </p:nvGrpSpPr>
        <p:grpSpPr bwMode="auto">
          <a:xfrm>
            <a:off x="4918075" y="2457450"/>
            <a:ext cx="3943350" cy="2800350"/>
            <a:chOff x="4932363" y="1846263"/>
            <a:chExt cx="3943680" cy="2800767"/>
          </a:xfrm>
        </p:grpSpPr>
        <p:sp>
          <p:nvSpPr>
            <p:cNvPr id="32" name="pole tekstowe 25"/>
            <p:cNvSpPr txBox="1">
              <a:spLocks noChangeArrowheads="1"/>
            </p:cNvSpPr>
            <p:nvPr/>
          </p:nvSpPr>
          <p:spPr bwMode="auto">
            <a:xfrm>
              <a:off x="4932363" y="1846263"/>
              <a:ext cx="2591965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 altLang="x-none">
                  <a:latin typeface="Calibri" charset="0"/>
                </a:rPr>
                <a:t>Dane techniczne: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Pojemność zasobnika: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Napięcie zasilania: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Średni pobór mocy: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Moc dodatkowej grzałki: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Przepływ powietrza:</a:t>
              </a:r>
            </a:p>
            <a:p>
              <a:pPr eaLnBrk="1" hangingPunct="1"/>
              <a:endParaRPr lang="pl-PL" altLang="x-none">
                <a:latin typeface="Calibri" charset="0"/>
              </a:endParaRPr>
            </a:p>
          </p:txBody>
        </p:sp>
        <p:sp>
          <p:nvSpPr>
            <p:cNvPr id="33" name="pole tekstowe 26"/>
            <p:cNvSpPr txBox="1">
              <a:spLocks noChangeArrowheads="1"/>
            </p:cNvSpPr>
            <p:nvPr/>
          </p:nvSpPr>
          <p:spPr bwMode="auto">
            <a:xfrm>
              <a:off x="7363875" y="2312988"/>
              <a:ext cx="1512168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 altLang="x-none">
                  <a:latin typeface="Calibri" charset="0"/>
                </a:rPr>
                <a:t>250-350l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230V</a:t>
              </a:r>
            </a:p>
            <a:p>
              <a:pPr eaLnBrk="1" hangingPunct="1"/>
              <a:endParaRPr lang="pl-PL" altLang="x-none" sz="8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400-600W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1500W</a:t>
              </a:r>
            </a:p>
            <a:p>
              <a:pPr eaLnBrk="1" hangingPunct="1"/>
              <a:endParaRPr lang="pl-PL" altLang="x-none" sz="1000">
                <a:latin typeface="Calibri" charset="0"/>
              </a:endParaRPr>
            </a:p>
            <a:p>
              <a:pPr eaLnBrk="1" hangingPunct="1"/>
              <a:r>
                <a:rPr lang="pl-PL" altLang="x-none">
                  <a:latin typeface="Calibri" charset="0"/>
                </a:rPr>
                <a:t>300-600m3/h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179512" y="5497735"/>
            <a:ext cx="1498476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509823" y="6073799"/>
            <a:ext cx="87860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7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32911" y="200852"/>
            <a:ext cx="91440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Budowa i zasada działania</a:t>
            </a:r>
          </a:p>
        </p:txBody>
      </p:sp>
      <p:pic>
        <p:nvPicPr>
          <p:cNvPr id="4" name="Picture 2" descr="schemat_1_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1231"/>
            <a:ext cx="7561709" cy="457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9512" y="5537254"/>
            <a:ext cx="1584176" cy="99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452320" y="6073799"/>
            <a:ext cx="1037748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8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1259632" y="457175"/>
            <a:ext cx="662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x-none" sz="2800" b="1" dirty="0">
                <a:solidFill>
                  <a:srgbClr val="78B933"/>
                </a:solidFill>
                <a:latin typeface="Calibri" charset="0"/>
              </a:rPr>
              <a:t>Zalety dla zastosowania pomp ciepła</a:t>
            </a: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181225"/>
            <a:ext cx="1498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79613" y="1628775"/>
          <a:ext cx="6316662" cy="3909488"/>
        </p:xfrm>
        <a:graphic>
          <a:graphicData uri="http://schemas.openxmlformats.org/drawingml/2006/table">
            <a:tbl>
              <a:tblPr/>
              <a:tblGrid>
                <a:gridCol w="6316662"/>
              </a:tblGrid>
              <a:tr h="252413">
                <a:tc>
                  <a:txBody>
                    <a:bodyPr/>
                    <a:lstStyle>
                      <a:lvl1pPr marL="2857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285750" marR="0" lvl="0" indent="-2857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Wysoki komfort wody użytkowej niezależnie od nasłonecznienia</a:t>
                      </a:r>
                    </a:p>
                  </a:txBody>
                  <a:tcPr marL="72007" marR="36004" marT="17992" marB="1799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8039"/>
                      </a:srgbClr>
                    </a:solidFill>
                  </a:tcPr>
                </a:tc>
              </a:tr>
              <a:tr h="249238">
                <a:tc>
                  <a:txBody>
                    <a:bodyPr/>
                    <a:lstStyle>
                      <a:lvl1pPr marL="2857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285750" marR="0" lvl="0" indent="-2857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Wysoka efektywność pracy w porównaniu do kotłów grzewczych, bojlerów…</a:t>
                      </a:r>
                    </a:p>
                  </a:txBody>
                  <a:tcPr marL="72007" marR="36004" marT="17992" marB="1799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8039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marL="2857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285750" marR="0" lvl="0" indent="-2857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Stosunkowo łatwe prace montażowe</a:t>
                      </a:r>
                    </a:p>
                  </a:txBody>
                  <a:tcPr marL="72007" marR="36004" marT="17992" marB="1799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8039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marL="2857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285750" marR="0" lvl="0" indent="-2857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Możliwość zastosowania przy braku warunków dla zabudowy kolektorów</a:t>
                      </a:r>
                    </a:p>
                  </a:txBody>
                  <a:tcPr marL="72007" marR="36004" marT="17992" marB="1799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8039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marL="2857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285750" marR="0" lvl="0" indent="-2857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Niewrażliwość na zmniejszone pobory wody użytkowej  (brak przegrzewów)</a:t>
                      </a:r>
                    </a:p>
                  </a:txBody>
                  <a:tcPr marL="72007" marR="36004" marT="17992" marB="1799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8039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marL="2857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285750" marR="0" lvl="0" indent="-2857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pl-PL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Możliwość wykorzystania powietrza dla chłodzenia pomieszczenia</a:t>
                      </a:r>
                    </a:p>
                  </a:txBody>
                  <a:tcPr marL="72007" marR="36004" marT="17992" marB="1799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8039"/>
                      </a:srgbClr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684213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4213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4213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4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72007" marR="36004" marT="17992" marB="1799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1803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431800" y="1627188"/>
            <a:ext cx="1498600" cy="50482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35001">
                <a:srgbClr val="D0D0D0"/>
              </a:gs>
              <a:gs pos="100000">
                <a:srgbClr val="00B050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 type="triangle" w="med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x-none" sz="1400" b="1"/>
              <a:t>POMPA </a:t>
            </a:r>
            <a:br>
              <a:rPr lang="pl-PL" altLang="x-none" sz="1400" b="1"/>
            </a:br>
            <a:r>
              <a:rPr lang="pl-PL" altLang="x-none" sz="1400" b="1"/>
              <a:t>CIEPŁA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9512" y="5425727"/>
            <a:ext cx="1584176" cy="1105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452320" y="6073799"/>
            <a:ext cx="100811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9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50" y="2085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7722"/>
              </p:ext>
            </p:extLst>
          </p:nvPr>
        </p:nvGraphicFramePr>
        <p:xfrm>
          <a:off x="628650" y="1393279"/>
          <a:ext cx="7886701" cy="3924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905"/>
                <a:gridCol w="2624905"/>
                <a:gridCol w="2636891"/>
              </a:tblGrid>
              <a:tr h="7013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Koszty instalacji 8% VAT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Rodzaj instalacji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Koszt brutto (8% VAT)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Udział własny [zł]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7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Kolektory słoneczne 2 + 200 l </a:t>
                      </a:r>
                      <a:r>
                        <a:rPr lang="pl-PL" sz="1100" dirty="0" smtClean="0">
                          <a:effectLst/>
                        </a:rPr>
                        <a:t>(2,6 </a:t>
                      </a:r>
                      <a:r>
                        <a:rPr lang="pl-PL" sz="1100" dirty="0">
                          <a:effectLst/>
                        </a:rPr>
                        <a:t>kW)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10 800 zł</a:t>
                      </a:r>
                      <a:endParaRPr lang="pl-P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4 800 zł</a:t>
                      </a:r>
                      <a:endParaRPr lang="pl-P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Kolektory słoneczne 3 + 300 l </a:t>
                      </a:r>
                      <a:r>
                        <a:rPr lang="pl-PL" sz="1100" dirty="0" smtClean="0">
                          <a:effectLst/>
                        </a:rPr>
                        <a:t>(3,9 </a:t>
                      </a:r>
                      <a:r>
                        <a:rPr lang="pl-PL" sz="1100" dirty="0">
                          <a:effectLst/>
                        </a:rPr>
                        <a:t>kW)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11 880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5 280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Kolektory słoneczne 4 + 400 l </a:t>
                      </a:r>
                      <a:r>
                        <a:rPr lang="pl-PL" sz="1100" dirty="0" smtClean="0">
                          <a:effectLst/>
                        </a:rPr>
                        <a:t>(5,2 </a:t>
                      </a:r>
                      <a:r>
                        <a:rPr lang="pl-PL" sz="1100" dirty="0">
                          <a:effectLst/>
                        </a:rPr>
                        <a:t>kW)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12 960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5 760 zł</a:t>
                      </a:r>
                      <a:endParaRPr lang="pl-P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Pompa ciepła do CWU (2,3 kW)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10 800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4 800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Tekstowe 5"/>
          <p:cNvSpPr txBox="1"/>
          <p:nvPr/>
        </p:nvSpPr>
        <p:spPr>
          <a:xfrm>
            <a:off x="1259632" y="529183"/>
            <a:ext cx="650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2D050"/>
                </a:solidFill>
              </a:rPr>
              <a:t>Koszty wykonania </a:t>
            </a:r>
            <a:r>
              <a:rPr lang="mr-IN" sz="2400" b="1" dirty="0" smtClean="0">
                <a:solidFill>
                  <a:srgbClr val="92D050"/>
                </a:solidFill>
              </a:rPr>
              <a:t>–</a:t>
            </a:r>
            <a:r>
              <a:rPr lang="pl-PL" sz="2400" b="1" dirty="0" smtClean="0">
                <a:solidFill>
                  <a:srgbClr val="92D050"/>
                </a:solidFill>
              </a:rPr>
              <a:t> udział własny 8% VAT</a:t>
            </a:r>
            <a:endParaRPr lang="pl-PL" sz="2400" b="1" dirty="0">
              <a:solidFill>
                <a:srgbClr val="92D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5497735"/>
            <a:ext cx="1512168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452320" y="6073799"/>
            <a:ext cx="936104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4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8650" y="2085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19636"/>
              </p:ext>
            </p:extLst>
          </p:nvPr>
        </p:nvGraphicFramePr>
        <p:xfrm>
          <a:off x="628650" y="1393279"/>
          <a:ext cx="7886701" cy="3293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905"/>
                <a:gridCol w="2624905"/>
                <a:gridCol w="2636891"/>
              </a:tblGrid>
              <a:tr h="7013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Koszty instalacji </a:t>
                      </a:r>
                      <a:r>
                        <a:rPr lang="pl-PL" sz="1300" dirty="0" smtClean="0">
                          <a:effectLst/>
                        </a:rPr>
                        <a:t>23% </a:t>
                      </a:r>
                      <a:r>
                        <a:rPr lang="pl-PL" sz="1300" dirty="0">
                          <a:effectLst/>
                        </a:rPr>
                        <a:t>VAT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Rodzaj instalacji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Koszt brutto </a:t>
                      </a:r>
                      <a:r>
                        <a:rPr lang="pl-PL" sz="1100" b="1" dirty="0" smtClean="0">
                          <a:effectLst/>
                        </a:rPr>
                        <a:t>(23% </a:t>
                      </a:r>
                      <a:r>
                        <a:rPr lang="pl-PL" sz="1100" b="1" dirty="0">
                          <a:effectLst/>
                        </a:rPr>
                        <a:t>VAT)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Udział własny [zł]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7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Kolektory słoneczne 2 + 200 l </a:t>
                      </a:r>
                      <a:r>
                        <a:rPr lang="pl-PL" sz="1100" dirty="0" smtClean="0">
                          <a:effectLst/>
                        </a:rPr>
                        <a:t>(2,6 </a:t>
                      </a:r>
                      <a:r>
                        <a:rPr lang="pl-PL" sz="1100" dirty="0">
                          <a:effectLst/>
                        </a:rPr>
                        <a:t>kW)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12</a:t>
                      </a:r>
                      <a:r>
                        <a:rPr lang="pl-PL" sz="1100" baseline="0" dirty="0" smtClean="0">
                          <a:effectLst/>
                        </a:rPr>
                        <a:t> 300</a:t>
                      </a:r>
                      <a:r>
                        <a:rPr lang="pl-PL" sz="1100" dirty="0" smtClean="0">
                          <a:effectLst/>
                        </a:rPr>
                        <a:t>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6</a:t>
                      </a:r>
                      <a:r>
                        <a:rPr lang="pl-PL" sz="1100" baseline="0" dirty="0" smtClean="0">
                          <a:effectLst/>
                        </a:rPr>
                        <a:t> 3</a:t>
                      </a:r>
                      <a:r>
                        <a:rPr lang="pl-PL" sz="1100" dirty="0" smtClean="0">
                          <a:effectLst/>
                        </a:rPr>
                        <a:t>00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Kolektory słoneczne 3 + 300 l </a:t>
                      </a:r>
                      <a:r>
                        <a:rPr lang="pl-PL" sz="1100" dirty="0" smtClean="0">
                          <a:effectLst/>
                        </a:rPr>
                        <a:t>(3,9 </a:t>
                      </a:r>
                      <a:r>
                        <a:rPr lang="pl-PL" sz="1100" dirty="0">
                          <a:effectLst/>
                        </a:rPr>
                        <a:t>kW)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13</a:t>
                      </a:r>
                      <a:r>
                        <a:rPr lang="pl-PL" sz="1100" baseline="0" dirty="0" smtClean="0">
                          <a:effectLst/>
                        </a:rPr>
                        <a:t> 53</a:t>
                      </a:r>
                      <a:r>
                        <a:rPr lang="pl-PL" sz="1100" dirty="0" smtClean="0">
                          <a:effectLst/>
                        </a:rPr>
                        <a:t>0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6 930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Kolektory słoneczne 4 + 400 l </a:t>
                      </a:r>
                      <a:r>
                        <a:rPr lang="pl-PL" sz="1100" dirty="0" smtClean="0">
                          <a:effectLst/>
                        </a:rPr>
                        <a:t>(5,2 </a:t>
                      </a:r>
                      <a:r>
                        <a:rPr lang="pl-PL" sz="1100" dirty="0">
                          <a:effectLst/>
                        </a:rPr>
                        <a:t>kW)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14</a:t>
                      </a:r>
                      <a:r>
                        <a:rPr lang="pl-PL" sz="1100" baseline="0" dirty="0" smtClean="0">
                          <a:effectLst/>
                        </a:rPr>
                        <a:t> 76</a:t>
                      </a:r>
                      <a:r>
                        <a:rPr lang="pl-PL" sz="1100" dirty="0" smtClean="0">
                          <a:effectLst/>
                        </a:rPr>
                        <a:t>0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7</a:t>
                      </a:r>
                      <a:r>
                        <a:rPr lang="pl-PL" sz="1100" baseline="0" dirty="0" smtClean="0">
                          <a:effectLst/>
                        </a:rPr>
                        <a:t> 5</a:t>
                      </a:r>
                      <a:r>
                        <a:rPr lang="pl-PL" sz="1100" dirty="0" smtClean="0">
                          <a:effectLst/>
                        </a:rPr>
                        <a:t>60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</a:tbl>
          </a:graphicData>
        </a:graphic>
      </p:graphicFrame>
      <p:sp>
        <p:nvSpPr>
          <p:cNvPr id="6" name="PoleTekstowe 5"/>
          <p:cNvSpPr txBox="1"/>
          <p:nvPr/>
        </p:nvSpPr>
        <p:spPr>
          <a:xfrm>
            <a:off x="1259632" y="529183"/>
            <a:ext cx="650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2D050"/>
                </a:solidFill>
              </a:rPr>
              <a:t>Koszty wykonania </a:t>
            </a:r>
            <a:r>
              <a:rPr lang="mr-IN" sz="2400" b="1" dirty="0" smtClean="0">
                <a:solidFill>
                  <a:srgbClr val="92D050"/>
                </a:solidFill>
              </a:rPr>
              <a:t>–</a:t>
            </a:r>
            <a:r>
              <a:rPr lang="pl-PL" sz="2400" b="1" dirty="0" smtClean="0">
                <a:solidFill>
                  <a:srgbClr val="92D050"/>
                </a:solidFill>
              </a:rPr>
              <a:t> udział własny 23% VAT</a:t>
            </a:r>
            <a:endParaRPr lang="pl-PL" sz="2400" b="1" dirty="0">
              <a:solidFill>
                <a:srgbClr val="92D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5497735"/>
            <a:ext cx="1512168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452320" y="6073799"/>
            <a:ext cx="936104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7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25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53663"/>
              </p:ext>
            </p:extLst>
          </p:nvPr>
        </p:nvGraphicFramePr>
        <p:xfrm>
          <a:off x="683568" y="1393279"/>
          <a:ext cx="7886701" cy="3924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905"/>
                <a:gridCol w="2624905"/>
                <a:gridCol w="2636891"/>
              </a:tblGrid>
              <a:tr h="7013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Koszty instalacji 8% VAT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Rodzaj instalacji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Koszt brutto (8% VAT)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Udział własny [zł]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7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2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10 800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4 800 zł</a:t>
                      </a:r>
                      <a:endParaRPr lang="pl-PL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3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16 200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7</a:t>
                      </a:r>
                      <a:r>
                        <a:rPr lang="pl-PL" sz="1100" baseline="0" dirty="0" smtClean="0">
                          <a:effectLst/>
                        </a:rPr>
                        <a:t> 200</a:t>
                      </a:r>
                      <a:r>
                        <a:rPr lang="pl-PL" sz="1100" dirty="0" smtClean="0">
                          <a:effectLst/>
                        </a:rPr>
                        <a:t>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4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21 600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9 600zł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5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27 000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12</a:t>
                      </a:r>
                      <a:r>
                        <a:rPr lang="pl-PL" sz="1100" baseline="0" dirty="0" smtClean="0">
                          <a:effectLst/>
                        </a:rPr>
                        <a:t> 000</a:t>
                      </a:r>
                      <a:r>
                        <a:rPr lang="pl-PL" sz="1100" dirty="0" smtClean="0">
                          <a:effectLst/>
                        </a:rPr>
                        <a:t>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oleTekstowe 3"/>
          <p:cNvSpPr txBox="1"/>
          <p:nvPr/>
        </p:nvSpPr>
        <p:spPr>
          <a:xfrm>
            <a:off x="1314550" y="529183"/>
            <a:ext cx="650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2D050"/>
                </a:solidFill>
              </a:rPr>
              <a:t>Koszty wykonania instalacji fotowoltaicznej </a:t>
            </a:r>
            <a:r>
              <a:rPr lang="mr-IN" sz="2400" b="1" dirty="0" smtClean="0">
                <a:solidFill>
                  <a:srgbClr val="92D050"/>
                </a:solidFill>
              </a:rPr>
              <a:t>–</a:t>
            </a:r>
            <a:r>
              <a:rPr lang="pl-PL" sz="2400" b="1" dirty="0" smtClean="0">
                <a:solidFill>
                  <a:srgbClr val="92D050"/>
                </a:solidFill>
              </a:rPr>
              <a:t> udział własny 8% VAT</a:t>
            </a:r>
            <a:endParaRPr lang="pl-PL" sz="2400" b="1" dirty="0">
              <a:solidFill>
                <a:srgbClr val="92D05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5497735"/>
            <a:ext cx="1440160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452320" y="6073799"/>
            <a:ext cx="10377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0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26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05402"/>
              </p:ext>
            </p:extLst>
          </p:nvPr>
        </p:nvGraphicFramePr>
        <p:xfrm>
          <a:off x="683568" y="1393279"/>
          <a:ext cx="7886701" cy="3924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905"/>
                <a:gridCol w="2624905"/>
                <a:gridCol w="2636891"/>
              </a:tblGrid>
              <a:tr h="7013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Koszty instalacji </a:t>
                      </a:r>
                      <a:r>
                        <a:rPr lang="pl-PL" sz="1300" dirty="0" smtClean="0">
                          <a:effectLst/>
                        </a:rPr>
                        <a:t>23% </a:t>
                      </a:r>
                      <a:r>
                        <a:rPr lang="pl-PL" sz="1300" dirty="0">
                          <a:effectLst/>
                        </a:rPr>
                        <a:t>VAT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Rodzaj instalacji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Koszt brutto </a:t>
                      </a:r>
                      <a:r>
                        <a:rPr lang="pl-PL" sz="1100" b="1" dirty="0" smtClean="0">
                          <a:effectLst/>
                        </a:rPr>
                        <a:t>(23% </a:t>
                      </a:r>
                      <a:r>
                        <a:rPr lang="pl-PL" sz="1100" b="1" dirty="0">
                          <a:effectLst/>
                        </a:rPr>
                        <a:t>VAT)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Udział własny [zł]</a:t>
                      </a:r>
                      <a:endParaRPr lang="pl-PL" sz="11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7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2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12</a:t>
                      </a:r>
                      <a:r>
                        <a:rPr lang="pl-PL" sz="1100" baseline="0" dirty="0" smtClean="0">
                          <a:effectLst/>
                        </a:rPr>
                        <a:t> 300</a:t>
                      </a:r>
                      <a:r>
                        <a:rPr lang="pl-PL" sz="1100" dirty="0" smtClean="0">
                          <a:effectLst/>
                        </a:rPr>
                        <a:t>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6</a:t>
                      </a:r>
                      <a:r>
                        <a:rPr lang="pl-PL" sz="1100" baseline="0" dirty="0" smtClean="0">
                          <a:effectLst/>
                        </a:rPr>
                        <a:t> 300</a:t>
                      </a:r>
                      <a:r>
                        <a:rPr lang="pl-PL" sz="1100" dirty="0" smtClean="0">
                          <a:effectLst/>
                        </a:rPr>
                        <a:t> </a:t>
                      </a:r>
                      <a:r>
                        <a:rPr lang="pl-PL" sz="1100" dirty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3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18</a:t>
                      </a:r>
                      <a:r>
                        <a:rPr lang="pl-PL" sz="1100" baseline="0" dirty="0" smtClean="0">
                          <a:effectLst/>
                        </a:rPr>
                        <a:t> 450 </a:t>
                      </a:r>
                      <a:r>
                        <a:rPr lang="pl-PL" sz="1100" dirty="0" smtClean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9 450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4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24 600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12</a:t>
                      </a:r>
                      <a:r>
                        <a:rPr lang="pl-PL" sz="1100" baseline="0" dirty="0" smtClean="0">
                          <a:effectLst/>
                        </a:rPr>
                        <a:t> 600 </a:t>
                      </a:r>
                      <a:r>
                        <a:rPr lang="pl-PL" sz="1100" dirty="0" smtClean="0">
                          <a:effectLst/>
                        </a:rPr>
                        <a:t>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/>
                </a:tc>
              </a:tr>
              <a:tr h="63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Instalacja</a:t>
                      </a:r>
                      <a:r>
                        <a:rPr lang="pl-P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fotowoltaiczna 5 </a:t>
                      </a:r>
                      <a:r>
                        <a:rPr lang="pl-P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kWp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30 750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15 750 zł</a:t>
                      </a:r>
                      <a:endParaRPr lang="pl-PL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8989" marR="8989" marT="8989" marB="898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oleTekstowe 3"/>
          <p:cNvSpPr txBox="1"/>
          <p:nvPr/>
        </p:nvSpPr>
        <p:spPr>
          <a:xfrm>
            <a:off x="1314550" y="529183"/>
            <a:ext cx="650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92D050"/>
                </a:solidFill>
              </a:rPr>
              <a:t>Koszty wykonania instalacji fotowoltaicznej </a:t>
            </a:r>
            <a:r>
              <a:rPr lang="mr-IN" sz="2400" b="1" dirty="0" smtClean="0">
                <a:solidFill>
                  <a:srgbClr val="92D050"/>
                </a:solidFill>
              </a:rPr>
              <a:t>–</a:t>
            </a:r>
            <a:r>
              <a:rPr lang="pl-PL" sz="2400" b="1" dirty="0" smtClean="0">
                <a:solidFill>
                  <a:srgbClr val="92D050"/>
                </a:solidFill>
              </a:rPr>
              <a:t> udział własny 23% VAT</a:t>
            </a:r>
            <a:endParaRPr lang="pl-PL" sz="2400" b="1" dirty="0">
              <a:solidFill>
                <a:srgbClr val="92D05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5497735"/>
            <a:ext cx="1512168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452320" y="6073799"/>
            <a:ext cx="936104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0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932040" y="5857775"/>
            <a:ext cx="18002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547664" y="4201591"/>
            <a:ext cx="151216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547664" y="4201591"/>
            <a:ext cx="151216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ównoległobok 6"/>
          <p:cNvSpPr/>
          <p:nvPr/>
        </p:nvSpPr>
        <p:spPr>
          <a:xfrm>
            <a:off x="0" y="3625527"/>
            <a:ext cx="5508104" cy="2905448"/>
          </a:xfrm>
          <a:prstGeom prst="parallelogram">
            <a:avLst>
              <a:gd name="adj" fmla="val 4714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5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>
            <a:off x="899592" y="1681311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dirty="0" smtClean="0"/>
              <a:t>Wymagane moce zainstalowane w ramach projektu:</a:t>
            </a:r>
          </a:p>
          <a:p>
            <a:pPr marL="285750" indent="-285750">
              <a:buFont typeface="Wingdings" charset="2"/>
              <a:buChar char="Ø"/>
            </a:pPr>
            <a:r>
              <a:rPr lang="pl-PL" dirty="0" smtClean="0"/>
              <a:t>z energii słonecznej od 0,5 do 2 </a:t>
            </a:r>
            <a:r>
              <a:rPr lang="pl-PL" dirty="0" err="1" smtClean="0"/>
              <a:t>MWe</a:t>
            </a:r>
            <a:r>
              <a:rPr lang="pl-PL" dirty="0" smtClean="0"/>
              <a:t>/</a:t>
            </a:r>
            <a:r>
              <a:rPr lang="pl-PL" dirty="0" err="1" smtClean="0"/>
              <a:t>MWth</a:t>
            </a:r>
            <a:endParaRPr lang="pl-PL" dirty="0" smtClean="0"/>
          </a:p>
          <a:p>
            <a:pPr marL="285750" indent="-285750">
              <a:buFont typeface="Wingdings" charset="2"/>
              <a:buChar char="Ø"/>
            </a:pPr>
            <a:r>
              <a:rPr lang="pl-PL" dirty="0"/>
              <a:t>z</a:t>
            </a:r>
            <a:r>
              <a:rPr lang="pl-PL" dirty="0" smtClean="0"/>
              <a:t> energii geotermalnej od 0,5 do 2 </a:t>
            </a:r>
            <a:r>
              <a:rPr lang="pl-PL" dirty="0" err="1" smtClean="0"/>
              <a:t>MWth</a:t>
            </a:r>
            <a:endParaRPr lang="pl-PL" dirty="0" smtClean="0"/>
          </a:p>
          <a:p>
            <a:pPr marL="285750" indent="-285750">
              <a:buFont typeface="Wingdings" charset="2"/>
              <a:buChar char="Ø"/>
            </a:pPr>
            <a:r>
              <a:rPr lang="pl-PL" dirty="0" smtClean="0"/>
              <a:t>z energii </a:t>
            </a:r>
            <a:r>
              <a:rPr lang="pl-PL" dirty="0" err="1" smtClean="0"/>
              <a:t>aerotermalnej</a:t>
            </a:r>
            <a:r>
              <a:rPr lang="pl-PL" dirty="0"/>
              <a:t> od 0,5 do 2 </a:t>
            </a:r>
            <a:r>
              <a:rPr lang="pl-PL" dirty="0" err="1" smtClean="0"/>
              <a:t>MWe</a:t>
            </a:r>
            <a:r>
              <a:rPr lang="pl-PL" dirty="0" smtClean="0"/>
              <a:t>/</a:t>
            </a:r>
            <a:r>
              <a:rPr lang="pl-PL" dirty="0" err="1" smtClean="0"/>
              <a:t>MWth</a:t>
            </a:r>
            <a:endParaRPr lang="pl-PL" dirty="0"/>
          </a:p>
          <a:p>
            <a:pPr marL="285750" indent="-285750">
              <a:buFont typeface="Wingdings" charset="2"/>
              <a:buChar char="Ø"/>
            </a:pPr>
            <a:endParaRPr lang="pl-PL" dirty="0" smtClean="0"/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Warunek uczestnictwa w projekcie </a:t>
            </a:r>
            <a:r>
              <a:rPr lang="mr-IN" dirty="0" smtClean="0"/>
              <a:t>–</a:t>
            </a:r>
            <a:r>
              <a:rPr lang="pl-PL" dirty="0" smtClean="0"/>
              <a:t> wyrażenie zgody na bezpłatne użyczenie Gminie miejsca na wykonanie instalacji na okres 5 lat           od zakończenia realizacji projektu (właściciel lub właściciele)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smtClean="0"/>
              <a:t>Gmina przekaże w bezpłatne użytkowanie instalację na okres 5 lat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smtClean="0"/>
              <a:t>Muszą być uregulowane kwestie własności nieruchomości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67744" y="727204"/>
            <a:ext cx="444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78B933"/>
                </a:solidFill>
              </a:rPr>
              <a:t>Informacje o programie</a:t>
            </a:r>
          </a:p>
          <a:p>
            <a:endParaRPr lang="pl-PL" sz="2800" b="1" dirty="0">
              <a:solidFill>
                <a:srgbClr val="78B933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5425727"/>
            <a:ext cx="1584176" cy="1105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524328" y="6073799"/>
            <a:ext cx="864096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6" name="PoleTekstowe 5"/>
          <p:cNvSpPr txBox="1"/>
          <p:nvPr/>
        </p:nvSpPr>
        <p:spPr>
          <a:xfrm>
            <a:off x="1259632" y="1033239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78B933"/>
                </a:solidFill>
              </a:rPr>
              <a:t>Ograniczenia/Koszty nieobjęte projektem</a:t>
            </a:r>
            <a:endParaRPr lang="pl-PL" sz="2800" b="1" dirty="0">
              <a:solidFill>
                <a:srgbClr val="78B933"/>
              </a:solidFill>
            </a:endParaRPr>
          </a:p>
          <a:p>
            <a:pPr algn="ctr"/>
            <a:endParaRPr lang="pl-PL" sz="2800" b="1" dirty="0">
              <a:solidFill>
                <a:srgbClr val="78B933"/>
              </a:solidFill>
            </a:endParaRPr>
          </a:p>
          <a:p>
            <a:pPr algn="ctr"/>
            <a:endParaRPr lang="pl-PL" sz="28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755576" y="2257375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smtClean="0"/>
              <a:t>Brak możliwości montowania instalacji na dachu pokrytym eternitem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/>
              <a:t>Doprowadzenie instalacji wodnej do pomieszczenia innego </a:t>
            </a:r>
            <a:r>
              <a:rPr lang="pl-PL" dirty="0" err="1"/>
              <a:t>niz</a:t>
            </a:r>
            <a:r>
              <a:rPr lang="pl-PL" dirty="0"/>
              <a:t>̇ kotłownia, na potrzeby </a:t>
            </a:r>
            <a:r>
              <a:rPr lang="pl-PL" dirty="0" err="1" smtClean="0"/>
              <a:t>montaż̇</a:t>
            </a:r>
            <a:r>
              <a:rPr lang="pl-PL" dirty="0" err="1"/>
              <a:t>u</a:t>
            </a:r>
            <a:r>
              <a:rPr lang="pl-PL" dirty="0" smtClean="0"/>
              <a:t> </a:t>
            </a:r>
            <a:r>
              <a:rPr lang="pl-PL" dirty="0"/>
              <a:t>zasobnika solarnego 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/>
              <a:t>Prace </a:t>
            </a:r>
            <a:r>
              <a:rPr lang="pl-PL" dirty="0" err="1" smtClean="0"/>
              <a:t>poprawiają̨ce</a:t>
            </a:r>
            <a:r>
              <a:rPr lang="pl-PL" dirty="0"/>
              <a:t> </a:t>
            </a:r>
            <a:r>
              <a:rPr lang="pl-PL" dirty="0" err="1" smtClean="0"/>
              <a:t>estetyke</a:t>
            </a:r>
            <a:r>
              <a:rPr lang="pl-PL" dirty="0"/>
              <a:t>̨ </a:t>
            </a:r>
            <a:r>
              <a:rPr lang="pl-PL" dirty="0" smtClean="0"/>
              <a:t>pomieszczeń </a:t>
            </a:r>
            <a:r>
              <a:rPr lang="pl-PL" dirty="0"/>
              <a:t>po wykonaniu instalacji (malowanie, uzupełnienie okładzin </a:t>
            </a:r>
            <a:r>
              <a:rPr lang="pl-PL" dirty="0" err="1"/>
              <a:t>ściennych</a:t>
            </a:r>
            <a:r>
              <a:rPr lang="pl-PL" dirty="0"/>
              <a:t>, elewacyjnych itp.) 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pl-PL" dirty="0" smtClean="0"/>
              <a:t>Pomieszczenie techniczne musi posiadać kontakt z </a:t>
            </a:r>
            <a:r>
              <a:rPr lang="pl-PL" dirty="0" err="1" smtClean="0"/>
              <a:t>różnicówką</a:t>
            </a:r>
            <a:endParaRPr lang="pl-PL" dirty="0"/>
          </a:p>
          <a:p>
            <a:pPr marL="285750" indent="-285750">
              <a:buFont typeface="Arial" charset="0"/>
              <a:buChar char="•"/>
            </a:pPr>
            <a:endParaRPr lang="pl-PL" dirty="0"/>
          </a:p>
          <a:p>
            <a:pPr marL="285750" indent="-285750">
              <a:buFont typeface="Arial" charset="0"/>
              <a:buChar char="•"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5396696"/>
            <a:ext cx="1440160" cy="1134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452320" y="6073799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165100" y="565150"/>
            <a:ext cx="384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x-none" sz="3200" b="1" dirty="0">
                <a:solidFill>
                  <a:srgbClr val="78B933"/>
                </a:solidFill>
                <a:latin typeface="Calibri" charset="0"/>
              </a:rPr>
              <a:t>ENERGIA SŁONECZNA</a:t>
            </a:r>
          </a:p>
        </p:txBody>
      </p:sp>
      <p:pic>
        <p:nvPicPr>
          <p:cNvPr id="5" name="Symbol zastępczy zawartości 3" descr="Plik:SolarGIS-Solar-map-Poland-p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020763"/>
            <a:ext cx="4719637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1750" y="1787525"/>
            <a:ext cx="4108450" cy="166211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x-none" sz="2000" dirty="0">
                <a:latin typeface="Calibri" charset="0"/>
              </a:rPr>
              <a:t>Rocznie, suma energii słonecznej padającej na powierzchnię 1m</a:t>
            </a:r>
            <a:r>
              <a:rPr lang="pl-PL" altLang="x-none" sz="2000" baseline="30000" dirty="0">
                <a:latin typeface="Calibri" charset="0"/>
              </a:rPr>
              <a:t>2</a:t>
            </a:r>
            <a:r>
              <a:rPr lang="pl-PL" altLang="x-none" sz="2000" dirty="0">
                <a:latin typeface="Calibri" charset="0"/>
              </a:rPr>
              <a:t> </a:t>
            </a:r>
          </a:p>
          <a:p>
            <a:pPr algn="ctr" eaLnBrk="1" hangingPunct="1"/>
            <a:r>
              <a:rPr lang="pl-PL" altLang="x-none" sz="2000" dirty="0">
                <a:latin typeface="Calibri" charset="0"/>
              </a:rPr>
              <a:t>w Polsce wynosi: </a:t>
            </a:r>
          </a:p>
          <a:p>
            <a:pPr algn="ctr" eaLnBrk="1" hangingPunct="1"/>
            <a:endParaRPr lang="pl-PL" altLang="x-none" dirty="0">
              <a:latin typeface="Calibri" charset="0"/>
            </a:endParaRPr>
          </a:p>
          <a:p>
            <a:pPr algn="ctr" eaLnBrk="1" hangingPunct="1">
              <a:buClr>
                <a:srgbClr val="78B933"/>
              </a:buClr>
              <a:buFont typeface="Wingdings" charset="2"/>
              <a:buChar char="§"/>
            </a:pPr>
            <a:r>
              <a:rPr lang="pl-PL" altLang="x-none" sz="2400" b="1" dirty="0">
                <a:latin typeface="Calibri" charset="0"/>
              </a:rPr>
              <a:t>950-1200 kWh/rok</a:t>
            </a:r>
            <a:r>
              <a:rPr lang="pl-PL" altLang="x-none" dirty="0">
                <a:latin typeface="Calibri" charset="0"/>
              </a:rPr>
              <a:t>,</a:t>
            </a:r>
          </a:p>
        </p:txBody>
      </p:sp>
      <p:pic>
        <p:nvPicPr>
          <p:cNvPr id="7" name="Obraz 6" descr="energ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 b="2342"/>
          <a:stretch>
            <a:fillRect/>
          </a:stretch>
        </p:blipFill>
        <p:spPr bwMode="auto">
          <a:xfrm>
            <a:off x="201613" y="3770313"/>
            <a:ext cx="3863975" cy="151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356100" y="5065713"/>
            <a:ext cx="7207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7812088" y="5713413"/>
            <a:ext cx="1109662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01613" y="5569743"/>
            <a:ext cx="1562075" cy="961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452320" y="6073799"/>
            <a:ext cx="1037748" cy="34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6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3" name="Symbol zastępczy zawartości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68666" y="418880"/>
            <a:ext cx="333375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/>
          </a:blip>
          <a:srcRect l="10199" r="-404"/>
          <a:stretch>
            <a:fillRect/>
          </a:stretch>
        </p:blipFill>
        <p:spPr bwMode="auto">
          <a:xfrm>
            <a:off x="550728" y="788624"/>
            <a:ext cx="3667698" cy="20884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ytuł 4"/>
          <p:cNvSpPr txBox="1">
            <a:spLocks/>
          </p:cNvSpPr>
          <p:nvPr/>
        </p:nvSpPr>
        <p:spPr bwMode="auto">
          <a:xfrm>
            <a:off x="5282261" y="2633102"/>
            <a:ext cx="31067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pl-PL" altLang="x-none" sz="2000"/>
              <a:t>2. Fotowoltaika</a:t>
            </a:r>
          </a:p>
        </p:txBody>
      </p:sp>
      <p:sp>
        <p:nvSpPr>
          <p:cNvPr id="6" name="Tytuł 4"/>
          <p:cNvSpPr txBox="1">
            <a:spLocks/>
          </p:cNvSpPr>
          <p:nvPr/>
        </p:nvSpPr>
        <p:spPr bwMode="auto">
          <a:xfrm>
            <a:off x="837261" y="2633102"/>
            <a:ext cx="33861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pl-PL" altLang="x-none" sz="2000"/>
              <a:t>1. Kolektory słoneczne</a:t>
            </a:r>
          </a:p>
        </p:txBody>
      </p:sp>
      <p:sp>
        <p:nvSpPr>
          <p:cNvPr id="7" name="Tytuł 4"/>
          <p:cNvSpPr txBox="1">
            <a:spLocks/>
          </p:cNvSpPr>
          <p:nvPr/>
        </p:nvSpPr>
        <p:spPr bwMode="auto">
          <a:xfrm>
            <a:off x="3153423" y="5292164"/>
            <a:ext cx="3105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pl-PL" altLang="x-none" sz="2000"/>
              <a:t>3. Pompy ciepła</a:t>
            </a:r>
          </a:p>
        </p:txBody>
      </p:sp>
      <p:pic>
        <p:nvPicPr>
          <p:cNvPr id="8" name="Symbol zastępczy zawartości 3" descr="pom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1817" y="3425261"/>
            <a:ext cx="3768363" cy="185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251520" y="5497735"/>
            <a:ext cx="1440160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380312" y="6084327"/>
            <a:ext cx="1008686" cy="20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 rot="10800000" flipV="1">
            <a:off x="1259632" y="764371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x-none" sz="2800" b="1" dirty="0" smtClean="0">
                <a:solidFill>
                  <a:srgbClr val="78B933"/>
                </a:solidFill>
                <a:latin typeface="Calibri" charset="0"/>
              </a:rPr>
              <a:t>Kolektory słoneczne</a:t>
            </a:r>
            <a:endParaRPr lang="pl-PL" altLang="x-none" sz="2800" b="1" dirty="0">
              <a:solidFill>
                <a:srgbClr val="78B933"/>
              </a:solidFill>
              <a:latin typeface="Calibri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194" y="1340768"/>
            <a:ext cx="5632102" cy="45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79512" y="5497735"/>
            <a:ext cx="1656184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452320" y="6073799"/>
            <a:ext cx="10377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9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87624" y="457176"/>
            <a:ext cx="6480720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pl-PL" altLang="pl-PL" sz="2400" b="1" dirty="0">
                <a:solidFill>
                  <a:srgbClr val="92D050"/>
                </a:solidFill>
                <a:latin typeface="+mj-lt"/>
              </a:rPr>
              <a:t>Budowa kolektora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7463"/>
            <a:ext cx="6768752" cy="437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5569743"/>
            <a:ext cx="1368152" cy="961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524328" y="6145807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956376" y="6145807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4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C39133-D949-4C6D-8213-3F78B8764933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3" name="pole tekstowe 1"/>
          <p:cNvSpPr txBox="1"/>
          <p:nvPr/>
        </p:nvSpPr>
        <p:spPr>
          <a:xfrm>
            <a:off x="3131840" y="816000"/>
            <a:ext cx="2609774" cy="43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pl-PL" sz="2400" b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pl-PL" sz="2400" b="1" dirty="0">
                <a:solidFill>
                  <a:srgbClr val="92D050"/>
                </a:solidFill>
                <a:latin typeface="+mn-lt"/>
              </a:rPr>
              <a:t>ZASOBNIK</a:t>
            </a:r>
          </a:p>
        </p:txBody>
      </p:sp>
      <p:pic>
        <p:nvPicPr>
          <p:cNvPr id="4" name="Obraz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58" y="1385118"/>
            <a:ext cx="1818634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251520" y="1753319"/>
            <a:ext cx="6048672" cy="20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2000" dirty="0"/>
              <a:t> akumuluje ciepło wytworzone przez kolektor do czasu, kiedy potrzebna jest ciepła woda użytkowa,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pl-PL" altLang="pl-PL" sz="2000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pl-PL" altLang="pl-PL" sz="2000" dirty="0"/>
              <a:t>  posiada dwie wężownice, z których górna może być podpięta do dodatkowego, konwencjonalnego źródła ciepła i dogrzewać zasobnik zimą,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pl-PL" alt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251520" y="5497735"/>
            <a:ext cx="1440160" cy="103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380312" y="6073799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8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12336</TotalTime>
  <Words>830</Words>
  <Application>Microsoft Office PowerPoint</Application>
  <PresentationFormat>Niestandardowy</PresentationFormat>
  <Paragraphs>221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Microsoft YaHei</vt:lpstr>
      <vt:lpstr>Arial</vt:lpstr>
      <vt:lpstr>Calibri</vt:lpstr>
      <vt:lpstr>Mangal</vt:lpstr>
      <vt:lpstr>Open Sans</vt:lpstr>
      <vt:lpstr>Times New Roman</vt:lpstr>
      <vt:lpstr>Wingdings</vt:lpstr>
      <vt:lpstr>1_Projekt niestandardowy</vt:lpstr>
      <vt:lpstr>Działanie 3.1 – „Wytwarzanie i dystrybucja energii pochodzącej ze źródeł odnawialnych” – projekty parasolowe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praca</dc:creator>
  <cp:lastModifiedBy>Sławomir Chrzanowski</cp:lastModifiedBy>
  <cp:revision>137</cp:revision>
  <dcterms:created xsi:type="dcterms:W3CDTF">2015-10-20T07:13:34Z</dcterms:created>
  <dcterms:modified xsi:type="dcterms:W3CDTF">2017-07-21T07:17:07Z</dcterms:modified>
</cp:coreProperties>
</file>