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7"/>
  </p:notesMasterIdLst>
  <p:handoutMasterIdLst>
    <p:handoutMasterId r:id="rId28"/>
  </p:handoutMasterIdLst>
  <p:sldIdLst>
    <p:sldId id="261" r:id="rId5"/>
    <p:sldId id="351" r:id="rId6"/>
    <p:sldId id="339" r:id="rId7"/>
    <p:sldId id="331" r:id="rId8"/>
    <p:sldId id="286" r:id="rId9"/>
    <p:sldId id="353" r:id="rId10"/>
    <p:sldId id="336" r:id="rId11"/>
    <p:sldId id="340" r:id="rId12"/>
    <p:sldId id="341" r:id="rId13"/>
    <p:sldId id="342" r:id="rId14"/>
    <p:sldId id="343" r:id="rId15"/>
    <p:sldId id="344" r:id="rId16"/>
    <p:sldId id="264" r:id="rId17"/>
    <p:sldId id="345" r:id="rId18"/>
    <p:sldId id="347" r:id="rId19"/>
    <p:sldId id="348" r:id="rId20"/>
    <p:sldId id="349" r:id="rId21"/>
    <p:sldId id="346" r:id="rId22"/>
    <p:sldId id="350" r:id="rId23"/>
    <p:sldId id="352" r:id="rId24"/>
    <p:sldId id="354" r:id="rId25"/>
    <p:sldId id="334" r:id="rId2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uta Wesołowska" initials="DW" lastIdx="7" clrIdx="0">
    <p:extLst>
      <p:ext uri="{19B8F6BF-5375-455C-9EA6-DF929625EA0E}">
        <p15:presenceInfo xmlns:p15="http://schemas.microsoft.com/office/powerpoint/2012/main" userId="S::danuta.wesolowska@zmp.poznan.pl::741502c0-efd6-4bfd-846c-db2599bc4fa0" providerId="AD"/>
      </p:ext>
    </p:extLst>
  </p:cmAuthor>
  <p:cmAuthor id="2" name="Małgorzata Zdebel" initials="MZ" lastIdx="6" clrIdx="1">
    <p:extLst>
      <p:ext uri="{19B8F6BF-5375-455C-9EA6-DF929625EA0E}">
        <p15:presenceInfo xmlns:p15="http://schemas.microsoft.com/office/powerpoint/2012/main" userId="S::malgorzata.zdebel@zmp.poznan.pl::4d6e7a2e-8a31-4793-8ef6-ce7fe5dca9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2C2C2C"/>
    <a:srgbClr val="FBB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576" y="126"/>
      </p:cViewPr>
      <p:guideLst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B863198C-BC09-1140-85F6-A902A17E7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4B0FC844-802A-CC4F-8E16-E9BD65B35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B744-C110-804B-9D4F-C6E203A48F86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6065BB1-4F08-8449-A326-4E07259DD6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9E4622A-0924-5640-9F31-1CAE8D1B70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56CC3-A70C-1C42-A39D-249DBEAFBE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04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D8135-FC87-4803-8758-C46DD19EE143}" type="datetimeFigureOut">
              <a:rPr lang="pl-PL" smtClean="0"/>
              <a:t>18.12.2023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530B5-14EF-4081-B1BC-763F71FDD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77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530B5-14EF-4081-B1BC-763F71FDD51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89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530B5-14EF-4081-B1BC-763F71FDD5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86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n prezentacji">
    <p:bg>
      <p:bgPr>
        <a:solidFill>
          <a:srgbClr val="FBB5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C2C2C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2C2C2C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  <p:grpSp>
        <p:nvGrpSpPr>
          <p:cNvPr id="7" name="Google Shape;25;p4">
            <a:extLst>
              <a:ext uri="{FF2B5EF4-FFF2-40B4-BE49-F238E27FC236}">
                <a16:creationId xmlns="" xmlns:a16="http://schemas.microsoft.com/office/drawing/2014/main" id="{36F76A00-FE67-4172-8FD8-5E566C0F85F2}"/>
              </a:ext>
            </a:extLst>
          </p:cNvPr>
          <p:cNvGrpSpPr/>
          <p:nvPr userDrawn="1"/>
        </p:nvGrpSpPr>
        <p:grpSpPr>
          <a:xfrm>
            <a:off x="628650" y="4361151"/>
            <a:ext cx="745763" cy="45826"/>
            <a:chOff x="4580561" y="2589004"/>
            <a:chExt cx="1064464" cy="25200"/>
          </a:xfrm>
        </p:grpSpPr>
        <p:sp>
          <p:nvSpPr>
            <p:cNvPr id="8" name="Google Shape;26;p4">
              <a:extLst>
                <a:ext uri="{FF2B5EF4-FFF2-40B4-BE49-F238E27FC236}">
                  <a16:creationId xmlns="" xmlns:a16="http://schemas.microsoft.com/office/drawing/2014/main" id="{1DA8C14B-F77F-4F34-9623-DD01416D461D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9" name="Google Shape;27;p4">
              <a:extLst>
                <a:ext uri="{FF2B5EF4-FFF2-40B4-BE49-F238E27FC236}">
                  <a16:creationId xmlns="" xmlns:a16="http://schemas.microsoft.com/office/drawing/2014/main" id="{A5B553F5-7880-49C1-A55F-AB6DDDCC8AEA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84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(pion)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5297" y="1255065"/>
            <a:ext cx="1976400" cy="32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=""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71200" y="12550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5" name="Symbol zastępczy obrazu 2">
            <a:extLst>
              <a:ext uri="{FF2B5EF4-FFF2-40B4-BE49-F238E27FC236}">
                <a16:creationId xmlns="" xmlns:a16="http://schemas.microsoft.com/office/drawing/2014/main" id="{798D8A14-4D13-493C-BE80-435A6CEDFF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1200" y="29038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88238927-9AA2-44AA-A282-62F79E9C932E}"/>
              </a:ext>
            </a:extLst>
          </p:cNvPr>
          <p:cNvSpPr txBox="1">
            <a:spLocks/>
          </p:cNvSpPr>
          <p:nvPr userDrawn="1"/>
        </p:nvSpPr>
        <p:spPr>
          <a:xfrm>
            <a:off x="757098" y="2361445"/>
            <a:ext cx="3321606" cy="215522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+mj-lt"/>
              <a:buNone/>
              <a:defRPr sz="1800" kern="1200" baseline="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4000"/>
              </a:lnSpc>
              <a:buClr>
                <a:srgbClr val="FBB514"/>
              </a:buClr>
              <a:buFont typeface="+mj-lt"/>
              <a:buAutoNum type="arabicPeriod"/>
            </a:pPr>
            <a:r>
              <a:rPr lang="pl-PL">
                <a:solidFill>
                  <a:srgbClr val="2C2C2C"/>
                </a:solidFill>
              </a:rPr>
              <a:t>Kliknij, aby edytować styl</a:t>
            </a:r>
          </a:p>
        </p:txBody>
      </p:sp>
      <p:sp>
        <p:nvSpPr>
          <p:cNvPr id="9" name="Google Shape;53;p7">
            <a:extLst>
              <a:ext uri="{FF2B5EF4-FFF2-40B4-BE49-F238E27FC236}">
                <a16:creationId xmlns="" xmlns:a16="http://schemas.microsoft.com/office/drawing/2014/main" id="{2B12E869-96FF-466F-A149-B7AAD23EE87A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65297" y="4552665"/>
            <a:ext cx="4068000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53;p7">
            <a:extLst>
              <a:ext uri="{FF2B5EF4-FFF2-40B4-BE49-F238E27FC236}">
                <a16:creationId xmlns="" xmlns:a16="http://schemas.microsoft.com/office/drawing/2014/main" id="{2E747EFD-DBB7-4E26-BE77-C8D9F0BA5558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757098" y="1255065"/>
            <a:ext cx="3374679" cy="753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" name="Symbol zastępczy tytułu 1">
            <a:extLst>
              <a:ext uri="{FF2B5EF4-FFF2-40B4-BE49-F238E27FC236}">
                <a16:creationId xmlns="" xmlns:a16="http://schemas.microsoft.com/office/drawing/2014/main" id="{4A22FE0C-0EDC-4B2F-BDC1-23470145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2585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(poziom)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="" xmlns:a16="http://schemas.microsoft.com/office/drawing/2014/main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547;p30">
            <a:extLst>
              <a:ext uri="{FF2B5EF4-FFF2-40B4-BE49-F238E27FC236}">
                <a16:creationId xmlns="" xmlns:a16="http://schemas.microsoft.com/office/drawing/2014/main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Symbol zastępczy tytułu 1">
            <a:extLst>
              <a:ext uri="{FF2B5EF4-FFF2-40B4-BE49-F238E27FC236}">
                <a16:creationId xmlns="" xmlns:a16="http://schemas.microsoft.com/office/drawing/2014/main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9" name="Google Shape;540;p30">
            <a:extLst>
              <a:ext uri="{FF2B5EF4-FFF2-40B4-BE49-F238E27FC236}">
                <a16:creationId xmlns="" xmlns:a16="http://schemas.microsoft.com/office/drawing/2014/main" id="{B95A7C37-B81B-4D06-AC5C-6529210ACA22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547;p30">
            <a:extLst>
              <a:ext uri="{FF2B5EF4-FFF2-40B4-BE49-F238E27FC236}">
                <a16:creationId xmlns="" xmlns:a16="http://schemas.microsoft.com/office/drawing/2014/main" id="{1A7D1AC7-81A0-426E-B4AC-FA74205C4844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Symbol zastępczy obrazu 3">
            <a:extLst>
              <a:ext uri="{FF2B5EF4-FFF2-40B4-BE49-F238E27FC236}">
                <a16:creationId xmlns="" xmlns:a16="http://schemas.microsoft.com/office/drawing/2014/main" id="{74F72C32-D356-420F-B863-D5E1D32C7F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16" y="1583150"/>
            <a:ext cx="2501699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35" name="Symbol zastępczy obrazu 32">
            <a:extLst>
              <a:ext uri="{FF2B5EF4-FFF2-40B4-BE49-F238E27FC236}">
                <a16:creationId xmlns="" xmlns:a16="http://schemas.microsoft.com/office/drawing/2014/main" id="{D80A5D73-0FE7-4AD0-82B9-5EC4C60095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5922" y="1583150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36" name="Symbol zastępczy obrazu 36">
            <a:extLst>
              <a:ext uri="{FF2B5EF4-FFF2-40B4-BE49-F238E27FC236}">
                <a16:creationId xmlns="" xmlns:a16="http://schemas.microsoft.com/office/drawing/2014/main" id="{AC06D76A-4206-4D5D-B061-24901555C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4223" y="2926457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="" xmlns:a16="http://schemas.microsoft.com/office/drawing/2014/main" id="{2758764A-0C7D-410B-893E-7DD97812BEE1}"/>
              </a:ext>
            </a:extLst>
          </p:cNvPr>
          <p:cNvSpPr/>
          <p:nvPr userDrawn="1"/>
        </p:nvSpPr>
        <p:spPr>
          <a:xfrm>
            <a:off x="3294223" y="1572857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Trójkąt równoramienny 39">
            <a:extLst>
              <a:ext uri="{FF2B5EF4-FFF2-40B4-BE49-F238E27FC236}">
                <a16:creationId xmlns="" xmlns:a16="http://schemas.microsoft.com/office/drawing/2014/main" id="{740EE548-93C2-44E4-94EA-A21D2BBB0D43}"/>
              </a:ext>
            </a:extLst>
          </p:cNvPr>
          <p:cNvSpPr/>
          <p:nvPr userDrawn="1"/>
        </p:nvSpPr>
        <p:spPr>
          <a:xfrm rot="10800000">
            <a:off x="3530093" y="2926457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="" xmlns:a16="http://schemas.microsoft.com/office/drawing/2014/main" id="{C3AF309E-C16C-4444-9E2C-11916257490C}"/>
              </a:ext>
            </a:extLst>
          </p:cNvPr>
          <p:cNvSpPr/>
          <p:nvPr userDrawn="1"/>
        </p:nvSpPr>
        <p:spPr>
          <a:xfrm>
            <a:off x="792223" y="2936750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="" xmlns:a16="http://schemas.microsoft.com/office/drawing/2014/main" id="{55A1D8F2-4A11-44C1-B20D-15CAEDACD23A}"/>
              </a:ext>
            </a:extLst>
          </p:cNvPr>
          <p:cNvSpPr/>
          <p:nvPr userDrawn="1"/>
        </p:nvSpPr>
        <p:spPr>
          <a:xfrm>
            <a:off x="5795922" y="2926456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Trójkąt równoramienny 42">
            <a:extLst>
              <a:ext uri="{FF2B5EF4-FFF2-40B4-BE49-F238E27FC236}">
                <a16:creationId xmlns="" xmlns:a16="http://schemas.microsoft.com/office/drawing/2014/main" id="{EB120CF2-5876-40B4-BBE3-3CCDAA97F9CC}"/>
              </a:ext>
            </a:extLst>
          </p:cNvPr>
          <p:cNvSpPr/>
          <p:nvPr userDrawn="1"/>
        </p:nvSpPr>
        <p:spPr>
          <a:xfrm>
            <a:off x="1034563" y="2799923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rójkąt równoramienny 43">
            <a:extLst>
              <a:ext uri="{FF2B5EF4-FFF2-40B4-BE49-F238E27FC236}">
                <a16:creationId xmlns="" xmlns:a16="http://schemas.microsoft.com/office/drawing/2014/main" id="{77703A60-0A9A-465D-97FE-BEA8F060BA21}"/>
              </a:ext>
            </a:extLst>
          </p:cNvPr>
          <p:cNvSpPr/>
          <p:nvPr userDrawn="1"/>
        </p:nvSpPr>
        <p:spPr>
          <a:xfrm>
            <a:off x="7804637" y="2789630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ymbol zastępczy tekstu 5">
            <a:extLst>
              <a:ext uri="{FF2B5EF4-FFF2-40B4-BE49-F238E27FC236}">
                <a16:creationId xmlns="" xmlns:a16="http://schemas.microsoft.com/office/drawing/2014/main" id="{060545AF-8E7E-400F-9579-93A91A6CB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0221" y="1658143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  <p:sp>
        <p:nvSpPr>
          <p:cNvPr id="46" name="Symbol zastępczy tekstu 5">
            <a:extLst>
              <a:ext uri="{FF2B5EF4-FFF2-40B4-BE49-F238E27FC236}">
                <a16:creationId xmlns="" xmlns:a16="http://schemas.microsoft.com/office/drawing/2014/main" id="{FB15E327-34E3-4108-9DD0-796330EF5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231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  <p:sp>
        <p:nvSpPr>
          <p:cNvPr id="47" name="Symbol zastępczy tekstu 5">
            <a:extLst>
              <a:ext uri="{FF2B5EF4-FFF2-40B4-BE49-F238E27FC236}">
                <a16:creationId xmlns="" xmlns:a16="http://schemas.microsoft.com/office/drawing/2014/main" id="{483B4326-7FD6-4D85-9E35-67F19450C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3496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8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="" xmlns:a16="http://schemas.microsoft.com/office/drawing/2014/main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Symbol zastępczy tytułu 1">
            <a:extLst>
              <a:ext uri="{FF2B5EF4-FFF2-40B4-BE49-F238E27FC236}">
                <a16:creationId xmlns="" xmlns:a16="http://schemas.microsoft.com/office/drawing/2014/main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="" xmlns:a16="http://schemas.microsoft.com/office/drawing/2014/main" id="{45E8FBB5-5CB1-4C02-B045-8C0C4C0B0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519" y="1249806"/>
            <a:ext cx="7752778" cy="34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7" name="Google Shape;53;p7">
            <a:extLst>
              <a:ext uri="{FF2B5EF4-FFF2-40B4-BE49-F238E27FC236}">
                <a16:creationId xmlns="" xmlns:a16="http://schemas.microsoft.com/office/drawing/2014/main" id="{BE289B62-39BA-44DC-9D4C-DA8133A050CD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43520" y="4705966"/>
            <a:ext cx="7752777" cy="33643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41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182904"/>
            <a:ext cx="7387389" cy="1792288"/>
          </a:xfr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75428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10" y="1250502"/>
            <a:ext cx="7949046" cy="993775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910" y="2377993"/>
            <a:ext cx="3943350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0221" y="2377993"/>
            <a:ext cx="3868735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38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ażna myśl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1B263B-8343-4068-B97F-D3919439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1454986"/>
            <a:ext cx="7009200" cy="349200"/>
          </a:xfr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7E585EE-8F29-4A8E-95F3-A50C82F8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951037"/>
            <a:ext cx="6858000" cy="1243013"/>
          </a:xfrm>
        </p:spPr>
        <p:txBody>
          <a:bodyPr l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grpSp>
        <p:nvGrpSpPr>
          <p:cNvPr id="7" name="Google Shape;89;p14">
            <a:extLst>
              <a:ext uri="{FF2B5EF4-FFF2-40B4-BE49-F238E27FC236}">
                <a16:creationId xmlns="" xmlns:a16="http://schemas.microsoft.com/office/drawing/2014/main" id="{F5313D9F-BBDA-4D26-BEF9-8DE8A3A5920D}"/>
              </a:ext>
            </a:extLst>
          </p:cNvPr>
          <p:cNvGrpSpPr/>
          <p:nvPr userDrawn="1"/>
        </p:nvGrpSpPr>
        <p:grpSpPr>
          <a:xfrm>
            <a:off x="757989" y="1262309"/>
            <a:ext cx="745763" cy="45826"/>
            <a:chOff x="4580561" y="2589004"/>
            <a:chExt cx="1064464" cy="25200"/>
          </a:xfrm>
        </p:grpSpPr>
        <p:sp>
          <p:nvSpPr>
            <p:cNvPr id="8" name="Google Shape;90;p14">
              <a:extLst>
                <a:ext uri="{FF2B5EF4-FFF2-40B4-BE49-F238E27FC236}">
                  <a16:creationId xmlns="" xmlns:a16="http://schemas.microsoft.com/office/drawing/2014/main" id="{3ACBC9DA-E36D-4260-B4B3-EA1D0F8C6BF5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BB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="" xmlns:a16="http://schemas.microsoft.com/office/drawing/2014/main" id="{7F6F6D40-27AC-4F28-9300-99878021AC25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42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żny teks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70D5008-8756-4418-9F92-A31F77DF2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400" y="736544"/>
            <a:ext cx="7495200" cy="3672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7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0961EB6-23C7-4A7C-960F-D8056EFB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1" y="1475509"/>
            <a:ext cx="6858000" cy="304453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14000"/>
              </a:lnSpc>
              <a:buFont typeface="+mj-lt"/>
              <a:buNone/>
              <a:defRPr sz="1800">
                <a:solidFill>
                  <a:srgbClr val="2C2C2C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/>
          </a:p>
        </p:txBody>
      </p:sp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E32FD628-3B70-468F-96D3-33A5B31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239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="" xmlns:a16="http://schemas.microsoft.com/office/drawing/2014/main" id="{243BF8F4-109C-4E17-8550-148B9FF3F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664" y="1187965"/>
            <a:ext cx="4873336" cy="3128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10000"/>
                  </a:schemeClr>
                </a:solidFill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10" name="Google Shape;53;p7">
            <a:extLst>
              <a:ext uri="{FF2B5EF4-FFF2-40B4-BE49-F238E27FC236}">
                <a16:creationId xmlns="" xmlns:a16="http://schemas.microsoft.com/office/drawing/2014/main" id="{30D636F6-3329-4551-A04F-4103E5ACCDBF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270664" y="4451813"/>
            <a:ext cx="4873336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53;p7">
            <a:extLst>
              <a:ext uri="{FF2B5EF4-FFF2-40B4-BE49-F238E27FC236}">
                <a16:creationId xmlns="" xmlns:a16="http://schemas.microsoft.com/office/drawing/2014/main" id="{0B2C2722-A362-4B4B-9745-319538D8B475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22168" y="1187965"/>
            <a:ext cx="3444587" cy="3128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" name="Symbol zastępczy tytułu 1">
            <a:extLst>
              <a:ext uri="{FF2B5EF4-FFF2-40B4-BE49-F238E27FC236}">
                <a16:creationId xmlns="" xmlns:a16="http://schemas.microsoft.com/office/drawing/2014/main" id="{7C066E4C-6235-497E-B356-A01F5362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6960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="" xmlns:a16="http://schemas.microsoft.com/office/drawing/2014/main" id="{46516CE4-9E00-4103-A91F-0B4884BD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16688"/>
            <a:ext cx="9144000" cy="132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="" xmlns:a16="http://schemas.microsoft.com/office/drawing/2014/main" id="{B6B85E28-6351-4C79-B3B0-19607015A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753" y="1194954"/>
            <a:ext cx="7887600" cy="21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tytułu 1">
            <a:extLst>
              <a:ext uri="{FF2B5EF4-FFF2-40B4-BE49-F238E27FC236}">
                <a16:creationId xmlns="" xmlns:a16="http://schemas.microsoft.com/office/drawing/2014/main" id="{C5DE0F64-3B47-472D-870C-C0DA1660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363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liczen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ytułu 1">
            <a:extLst>
              <a:ext uri="{FF2B5EF4-FFF2-40B4-BE49-F238E27FC236}">
                <a16:creationId xmlns="" xmlns:a16="http://schemas.microsoft.com/office/drawing/2014/main" id="{8854B248-F263-3C49-9DB9-E6D55C60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63E8DF22-385A-ED4D-B417-E02E16CA7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753" y="1194953"/>
            <a:ext cx="4609310" cy="3246417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92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954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=""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848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9" name="Google Shape;53;p7">
            <a:extLst>
              <a:ext uri="{FF2B5EF4-FFF2-40B4-BE49-F238E27FC236}">
                <a16:creationId xmlns="" xmlns:a16="http://schemas.microsoft.com/office/drawing/2014/main" id="{04F562EB-0355-4B70-8743-731EA46E5E4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987954" y="4233852"/>
            <a:ext cx="4068001" cy="45269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53;p7">
            <a:extLst>
              <a:ext uri="{FF2B5EF4-FFF2-40B4-BE49-F238E27FC236}">
                <a16:creationId xmlns="" xmlns:a16="http://schemas.microsoft.com/office/drawing/2014/main" id="{71368CDE-33F0-4A5F-8638-DBCF7134DE5C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73848" y="4213432"/>
            <a:ext cx="4068000" cy="4526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" name="Symbol zastępczy tytułu 1">
            <a:extLst>
              <a:ext uri="{FF2B5EF4-FFF2-40B4-BE49-F238E27FC236}">
                <a16:creationId xmlns="" xmlns:a16="http://schemas.microsoft.com/office/drawing/2014/main" id="{2808DD4B-3876-4C89-A6B0-93B6D91D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4468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i krót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2116" y="1237065"/>
            <a:ext cx="46836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=""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099" y="3076665"/>
            <a:ext cx="2581200" cy="1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6C16BD2F-7006-4596-B057-9410C159C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099" y="1237065"/>
            <a:ext cx="3322800" cy="16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tytułu 1">
            <a:extLst>
              <a:ext uri="{FF2B5EF4-FFF2-40B4-BE49-F238E27FC236}">
                <a16:creationId xmlns="" xmlns:a16="http://schemas.microsoft.com/office/drawing/2014/main" id="{E62753F2-2C3B-4C48-8659-B06E7BAA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6734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BA63CA70-92E1-4995-89AB-BED5DEE7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67401F0-5783-495F-85DD-1F18BA70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5" r:id="rId2"/>
    <p:sldLayoutId id="2147483701" r:id="rId3"/>
    <p:sldLayoutId id="2147483738" r:id="rId4"/>
    <p:sldLayoutId id="2147483680" r:id="rId5"/>
    <p:sldLayoutId id="2147483684" r:id="rId6"/>
    <p:sldLayoutId id="2147483690" r:id="rId7"/>
    <p:sldLayoutId id="2147483687" r:id="rId8"/>
    <p:sldLayoutId id="2147483691" r:id="rId9"/>
    <p:sldLayoutId id="2147483692" r:id="rId10"/>
    <p:sldLayoutId id="2147483693" r:id="rId11"/>
    <p:sldLayoutId id="2147483694" r:id="rId12"/>
    <p:sldLayoutId id="2147483723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5F852E8-8735-4204-BA97-7E898F848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Raleway"/>
              </a:rPr>
              <a:t>Partnerstwo </a:t>
            </a:r>
            <a:r>
              <a:rPr lang="pl-PL" sz="4000" dirty="0" err="1" smtClean="0">
                <a:latin typeface="Raleway"/>
              </a:rPr>
              <a:t>Ponidzie</a:t>
            </a:r>
            <a:r>
              <a:rPr lang="pl-PL" sz="4000" dirty="0" smtClean="0">
                <a:latin typeface="Raleway"/>
              </a:rPr>
              <a:t> </a:t>
            </a:r>
            <a:br>
              <a:rPr lang="pl-PL" sz="4000" dirty="0" smtClean="0">
                <a:latin typeface="Raleway"/>
              </a:rPr>
            </a:br>
            <a:r>
              <a:rPr lang="pl-PL" sz="4000" dirty="0" smtClean="0">
                <a:latin typeface="Raleway"/>
              </a:rPr>
              <a:t> strategia rozwoju</a:t>
            </a:r>
            <a:br>
              <a:rPr lang="pl-PL" sz="4000" dirty="0" smtClean="0">
                <a:latin typeface="Raleway"/>
              </a:rPr>
            </a:br>
            <a:r>
              <a:rPr lang="pl-PL" sz="4000" dirty="0" smtClean="0">
                <a:latin typeface="Raleway"/>
              </a:rPr>
              <a:t/>
            </a:r>
            <a:br>
              <a:rPr lang="pl-PL" sz="4000" dirty="0" smtClean="0">
                <a:latin typeface="Raleway"/>
              </a:rPr>
            </a:br>
            <a:r>
              <a:rPr lang="pl-PL" sz="2700" dirty="0">
                <a:latin typeface="Raleway"/>
              </a:rPr>
              <a:t>w</a:t>
            </a:r>
            <a:r>
              <a:rPr lang="pl-PL" sz="2700" dirty="0" smtClean="0">
                <a:latin typeface="Raleway"/>
              </a:rPr>
              <a:t>izja rozwoju, </a:t>
            </a:r>
            <a:r>
              <a:rPr lang="pl-PL" sz="2700" dirty="0">
                <a:latin typeface="Raleway"/>
              </a:rPr>
              <a:t>cele strategiczne, kierunki działań i propozycje </a:t>
            </a:r>
            <a:r>
              <a:rPr lang="pl-PL" sz="2700" dirty="0" smtClean="0">
                <a:latin typeface="Raleway"/>
              </a:rPr>
              <a:t>wspólnych projektów</a:t>
            </a:r>
            <a:endParaRPr lang="en-US" sz="2700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E4B97FCD-C608-44C2-9136-04FD0B440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651458"/>
            <a:ext cx="6858000" cy="31072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l-PL" dirty="0">
                <a:latin typeface="Raleway"/>
              </a:rPr>
              <a:t>g</a:t>
            </a:r>
            <a:r>
              <a:rPr lang="pl-PL" dirty="0" smtClean="0">
                <a:latin typeface="Raleway"/>
              </a:rPr>
              <a:t>rudzień 2023 </a:t>
            </a:r>
            <a:r>
              <a:rPr lang="pl-PL" dirty="0" smtClean="0">
                <a:latin typeface="Raleway"/>
              </a:rPr>
              <a:t>roku</a:t>
            </a:r>
            <a:endParaRPr lang="pl-PL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8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endParaRPr lang="pl-P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Aby utrzymać wysoką jakość środowiska naturalnego chcemy postawić na: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infrastruktury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wodno-kanalizacyjnej oraz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infrastruktury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energetycznej.</a:t>
            </a:r>
          </a:p>
          <a:p>
            <a:pPr lvl="0"/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	</a:t>
            </a:r>
            <a:endParaRPr lang="pl-P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Ważny jest dla nas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także rozwój gospodarki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odpadami.</a:t>
            </a:r>
            <a:endParaRPr lang="pl-PL" sz="15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Czyste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Chcemy zadbać o: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sieci drogowej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planowana jest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rozbudowa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modernizacja infrastruktury dróg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gminnych i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powiatowych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sieci komunikacji pieszo-rowerowej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projektujemy szlaki rowerowe, rozpoczęliśmy rozbudowę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modernizację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infrastruktury pieszo-rowerowej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regularnej siatki połączeń międzygminnych i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regionalnych.</a:t>
            </a:r>
            <a:endParaRPr lang="pl-PL" sz="15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Mobilne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endParaRPr lang="pl-P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Stawiamy na: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wspieranie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inicjatyw lokalnych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integrację międzypokoleniową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aktywizację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osób starszych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endParaRPr lang="pl-P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oraz na prowadzenie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umiejętnego dialogu 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społecznego.</a:t>
            </a:r>
            <a:endParaRPr lang="pl-PL" sz="15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Silne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57370E1-C22B-42C8-B8D3-28525446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2514"/>
            <a:ext cx="7886700" cy="10183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434343"/>
                </a:solidFill>
              </a:rPr>
              <a:t>Planujemy realizację następujących partnerskich projektów: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6" name="Symbol zastępczy tekstu 2">
            <a:extLst>
              <a:ext uri="{FF2B5EF4-FFF2-40B4-BE49-F238E27FC236}">
                <a16:creationId xmlns="" xmlns:a16="http://schemas.microsoft.com/office/drawing/2014/main" id="{AAC40E28-74DA-4181-B6FF-37AC17EB1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91903"/>
            <a:ext cx="8066314" cy="2371577"/>
          </a:xfrm>
        </p:spPr>
        <p:txBody>
          <a:bodyPr>
            <a:noAutofit/>
          </a:bodyPr>
          <a:lstStyle/>
          <a:p>
            <a:pPr lvl="0"/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Zielona Energia dla Ponidzia</a:t>
            </a: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Szlak turystyczny „NIDA”</a:t>
            </a:r>
          </a:p>
          <a:p>
            <a:r>
              <a:rPr lang="pl-P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Ponidziańska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Strefa Aktywności Gospodarczej</a:t>
            </a: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Budowa sieci wodno-kanalizacyjnej</a:t>
            </a:r>
          </a:p>
          <a:p>
            <a:pPr lvl="0"/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Budowa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zbiorników retencyjnych</a:t>
            </a:r>
          </a:p>
          <a:p>
            <a:pPr lvl="0"/>
            <a:r>
              <a:rPr lang="pl-PL" b="1" dirty="0" smtClean="0"/>
              <a:t>Aktywna </a:t>
            </a:r>
            <a:r>
              <a:rPr lang="pl-PL" b="1" dirty="0"/>
              <a:t>i zdrowa kadra samorządowa filarem </a:t>
            </a:r>
            <a:r>
              <a:rPr lang="pl-PL" b="1" dirty="0" err="1"/>
              <a:t>ponidziańskiego</a:t>
            </a:r>
            <a:r>
              <a:rPr lang="pl-PL" b="1" dirty="0"/>
              <a:t> </a:t>
            </a:r>
            <a:r>
              <a:rPr lang="pl-PL" b="1" dirty="0" smtClean="0"/>
              <a:t>społeczeństwa.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989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Oto lista przedsięwzięć, które chcemy zrealizować w tym projekcie: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termomodernizacja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wymiana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nieefektywnych źródeł ciepła oraz wykorzystanie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OZE – dzięki temu nastąpi poprawa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efektywności energetycznej obiektów użyteczności publicznej 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montaż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instalacji OZE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ramach projektów parasolowych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modernizacja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oświetlenia ulicznego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aktywna edukacja ekologiczna społeczności obszaru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Partnerstwa.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5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Projekt: Zielona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Energia dla Ponidzia</a:t>
            </a:r>
          </a:p>
        </p:txBody>
      </p:sp>
    </p:spTree>
    <p:extLst>
      <p:ext uri="{BB962C8B-B14F-4D97-AF65-F5344CB8AC3E}">
        <p14:creationId xmlns:p14="http://schemas.microsoft.com/office/powerpoint/2010/main" val="28549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 tym projekcie zrealizujemy następujące zadania: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stworzenie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sieci szlaków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turystycznych: pieszych, rowerowych, konnych, kolejowych, z wykorzystaniem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walorów przyrodniczo-kulturalnych 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Ponidzia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 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budowę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stanowisk i miejsc postojowych dla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kamperów.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Zadbamy także o zachowanie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zabezpieczenie obiektów dziedzictwa kulturowego regionu oraz dostosowanie ich do funkcji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turystycznych.  </a:t>
            </a:r>
          </a:p>
          <a:p>
            <a:pPr lvl="0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  <a:ea typeface="Calibri" panose="020F0502020204030204" pitchFamily="34" charset="0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Bardzo ważnym zadaniem jest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wznowienie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kursów Ciuchci Ekspres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Ponidzie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Projekt: Szlak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turystyczny „NIDA”</a:t>
            </a:r>
          </a:p>
        </p:txBody>
      </p:sp>
    </p:spTree>
    <p:extLst>
      <p:ext uri="{BB962C8B-B14F-4D97-AF65-F5344CB8AC3E}">
        <p14:creationId xmlns:p14="http://schemas.microsoft.com/office/powerpoint/2010/main" val="28275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Skupimy uwagę na: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wykorzystaniu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walorów przyrodniczych obszaru Partnerstwa do celów turystycznych i rekreacyjnych –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zagospodarowane zostaną tereny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wokół zbiorników wodnych i rzeki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Nidy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a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 także zadbamy o oznakowanie turystyczne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zabytków i atrakcji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turystycznych.</a:t>
            </a:r>
          </a:p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Bardzo ważna jest także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budowa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marki i promocja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naszego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Ponidzia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. </a:t>
            </a:r>
            <a:b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Działania promocyjne towarzyszyć będą inwestycjom w turystykę.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Szlak turystyczny „NIDA” cd.</a:t>
            </a:r>
          </a:p>
        </p:txBody>
      </p:sp>
    </p:spTree>
    <p:extLst>
      <p:ext uri="{BB962C8B-B14F-4D97-AF65-F5344CB8AC3E}">
        <p14:creationId xmlns:p14="http://schemas.microsoft.com/office/powerpoint/2010/main" val="15638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 tym projekcie chcemy :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kompleksowo przygotować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uzbroić tereny inwestycyjne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na potrzeby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Ponidziańskiej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Strefy Aktywności Gospodarczej 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wdrożyć standardy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obsługi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inwestora, </a:t>
            </a:r>
          </a:p>
          <a:p>
            <a:pPr lvl="0"/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	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a także zamierzamy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rozbudować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zmodernizować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Ponidziańską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 Giełdę Rolno-Spożywczą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 </a:t>
            </a:r>
            <a:b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– w gminach Wiślica, Nowy Korczyn i Michałów zorganizowane zostaną giełdy owocowo-warzywne.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/>
              <a:ea typeface="Calibri" panose="020F05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Projekt: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Ponidziańska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Strefa Aktywności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9218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Zamierzamy zrealizować następujące przedsięwzięcia: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dostawę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montaż przydomowych oczyszczalni ścieków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rozbudowę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modernizację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systemu sieci wodno-kanalizacyjnej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rozbudowę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modernizację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oczyszczalni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ścieków.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Projekt: Budowa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sieci wodno-kanalizacyjnej</a:t>
            </a:r>
          </a:p>
        </p:txBody>
      </p:sp>
    </p:spTree>
    <p:extLst>
      <p:ext uri="{BB962C8B-B14F-4D97-AF65-F5344CB8AC3E}">
        <p14:creationId xmlns:p14="http://schemas.microsoft.com/office/powerpoint/2010/main" val="41610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/>
          <a:lstStyle/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 czyli </a:t>
            </a:r>
          </a:p>
          <a:p>
            <a:pPr lvl="0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stworzenie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zintegrowanego systemu odbioru i zagospodarowania wód opadowych i płynących poprzez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budowę: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kanalizacji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deszczowej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infrastruktury towarzyszącej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zbiorników retencyjnych.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Projekt: Budowa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/>
                <a:ea typeface="Calibri" panose="020F0502020204030204" pitchFamily="34" charset="0"/>
              </a:rPr>
              <a:t>zbiorników retencyjnych</a:t>
            </a:r>
          </a:p>
        </p:txBody>
      </p:sp>
    </p:spTree>
    <p:extLst>
      <p:ext uri="{BB962C8B-B14F-4D97-AF65-F5344CB8AC3E}">
        <p14:creationId xmlns:p14="http://schemas.microsoft.com/office/powerpoint/2010/main" val="31890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7989" y="243840"/>
            <a:ext cx="7009200" cy="9144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Partnerstwo </a:t>
            </a:r>
            <a:r>
              <a:rPr lang="pl-PL" sz="2800" dirty="0" err="1" smtClean="0"/>
              <a:t>Ponidzie</a:t>
            </a:r>
            <a:r>
              <a:rPr lang="pl-PL" sz="2800" dirty="0" smtClean="0"/>
              <a:t> – </a:t>
            </a:r>
            <a:br>
              <a:rPr lang="pl-PL" sz="2800" dirty="0" smtClean="0"/>
            </a:br>
            <a:r>
              <a:rPr lang="pl-PL" sz="2800" dirty="0" smtClean="0"/>
              <a:t>kim jesteśmy 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7989" y="1239520"/>
            <a:ext cx="6858000" cy="3281681"/>
          </a:xfrm>
        </p:spPr>
        <p:txBody>
          <a:bodyPr>
            <a:noAutofit/>
          </a:bodyPr>
          <a:lstStyle/>
          <a:p>
            <a:pPr marL="342900" indent="-342900" defTabSz="457200">
              <a:lnSpc>
                <a:spcPct val="135000"/>
              </a:lnSpc>
              <a:buFont typeface="Symbol" panose="05050102010706020507" pitchFamily="18" charset="2"/>
              <a:buChar char=""/>
            </a:pPr>
            <a:endParaRPr lang="pl-PL" sz="1600" dirty="0" smtClean="0">
              <a:latin typeface="Ralewa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lnSpc>
                <a:spcPct val="135000"/>
              </a:lnSpc>
              <a:buFont typeface="Symbol" panose="05050102010706020507" pitchFamily="18" charset="2"/>
              <a:buChar char=""/>
            </a:pP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Partnerstwo </a:t>
            </a:r>
            <a:r>
              <a:rPr lang="pl-PL" sz="1600" dirty="0" err="1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Ponidzie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 tworzy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dziesięć 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samorządów: powiat pińczowski oraz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dziewięć 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gmin: 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Imielno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Jędrzejów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Kije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Michałów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Nowy 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Korczyn,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Pińczów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Sobków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Wiślica</a:t>
            </a:r>
            <a:r>
              <a:rPr lang="pl-PL" sz="1600" dirty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Złota.</a:t>
            </a:r>
          </a:p>
          <a:p>
            <a:pPr marL="342900" indent="-342900" defTabSz="457200">
              <a:lnSpc>
                <a:spcPct val="135000"/>
              </a:lnSpc>
              <a:buFont typeface="Symbol" panose="05050102010706020507" pitchFamily="18" charset="2"/>
              <a:buChar char=""/>
            </a:pP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Działamy wspólnie na rzecz rozwoju i poprawy atrakcyjności regionu </a:t>
            </a:r>
            <a:r>
              <a:rPr lang="pl-PL" sz="1600" dirty="0" err="1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Ponidzia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defTabSz="457200">
              <a:lnSpc>
                <a:spcPct val="135000"/>
              </a:lnSpc>
              <a:buFont typeface="Symbol" panose="05050102010706020507" pitchFamily="18" charset="2"/>
              <a:buChar char=""/>
            </a:pP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W 2022 roku powstała strategia rozwoju </a:t>
            </a:r>
            <a:r>
              <a:rPr lang="pl-PL" sz="1600" dirty="0" err="1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Ponidzia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 – obecnie prezentujemy zaktualizowany dokument strategii działań do 2030 </a:t>
            </a:r>
            <a:r>
              <a:rPr lang="pl-PL" sz="1600" dirty="0" smtClean="0"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roku.</a:t>
            </a:r>
            <a:endParaRPr lang="pl-PL" sz="1600" dirty="0">
              <a:solidFill>
                <a:schemeClr val="accent2"/>
              </a:solidFill>
              <a:latin typeface="Raleway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Ten projekt skierowany jest do szerokiego grona pracowników samorządowych w partnerskich samorządach. </a:t>
            </a:r>
          </a:p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Powstał on z myślą o polepszeniu funkcjonowania i stworzeniu lepszych warunków pracy administracji samorządowej. </a:t>
            </a:r>
          </a:p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Troska o zdrowie, ergonomia i dobre warunki pracy, o które zadbamy w tym projekcie przyczynią się do poprawy efektywności pracy naszych samorządowców. 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Projekt: Aktywna i zdrowa kadra samorządowa filarem </a:t>
            </a:r>
            <a:r>
              <a:rPr lang="pl-PL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ponidziańskiego</a:t>
            </a: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ea typeface="Calibri" panose="020F0502020204030204" pitchFamily="34" charset="0"/>
              </a:rPr>
              <a:t> społeczeństwa</a:t>
            </a:r>
          </a:p>
        </p:txBody>
      </p:sp>
    </p:spTree>
    <p:extLst>
      <p:ext uri="{BB962C8B-B14F-4D97-AF65-F5344CB8AC3E}">
        <p14:creationId xmlns:p14="http://schemas.microsoft.com/office/powerpoint/2010/main" val="1251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Wszystkie projekty służą osiągnięciu wspólnych celów Partnerstwa </a:t>
            </a:r>
            <a:r>
              <a:rPr lang="pl-PL" dirty="0" err="1" smtClean="0"/>
              <a:t>Ponidzie</a:t>
            </a:r>
            <a:r>
              <a:rPr lang="pl-PL" dirty="0" smtClean="0"/>
              <a:t>. Podejmujemy starania </a:t>
            </a:r>
            <a:br>
              <a:rPr lang="pl-PL" dirty="0" smtClean="0"/>
            </a:br>
            <a:r>
              <a:rPr lang="pl-PL" dirty="0" smtClean="0"/>
              <a:t>o pozyskanie dodatkowych funduszy na ich realizację.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24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01F9A59-57B0-4DE5-9F9D-92907A3F3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8" y="1951037"/>
            <a:ext cx="7235637" cy="1243013"/>
          </a:xfrm>
        </p:spPr>
        <p:txBody>
          <a:bodyPr>
            <a:noAutofit/>
          </a:bodyPr>
          <a:lstStyle/>
          <a:p>
            <a:r>
              <a:rPr lang="pl-PL" sz="2400" dirty="0">
                <a:latin typeface="Raleway"/>
              </a:rPr>
              <a:t>Dziękujemy za lekturę i zachęcamy do dzielenia się swoimi opiniami za pośrednictwem formularza dostępnego na </a:t>
            </a:r>
            <a:r>
              <a:rPr lang="pl-PL" sz="2400" dirty="0">
                <a:effectLst/>
                <a:latin typeface="Raleway"/>
                <a:ea typeface="Calibri" panose="020F0502020204030204" pitchFamily="34" charset="0"/>
              </a:rPr>
              <a:t>stronach internetowych partnerskich gmin i </a:t>
            </a:r>
            <a:r>
              <a:rPr lang="pl-PL" sz="2400" dirty="0" smtClean="0">
                <a:effectLst/>
                <a:latin typeface="Raleway"/>
                <a:ea typeface="Calibri" panose="020F0502020204030204" pitchFamily="34" charset="0"/>
              </a:rPr>
              <a:t>powiatu </a:t>
            </a:r>
            <a:r>
              <a:rPr lang="pl-PL" sz="2400" dirty="0">
                <a:latin typeface="Raleway"/>
                <a:ea typeface="Calibri" panose="020F0502020204030204" pitchFamily="34" charset="0"/>
              </a:rPr>
              <a:t>p</a:t>
            </a:r>
            <a:r>
              <a:rPr lang="pl-PL" sz="2400" dirty="0" smtClean="0">
                <a:effectLst/>
                <a:latin typeface="Raleway"/>
                <a:ea typeface="Calibri" panose="020F0502020204030204" pitchFamily="34" charset="0"/>
              </a:rPr>
              <a:t>ińczowskiego!</a:t>
            </a:r>
          </a:p>
          <a:p>
            <a:r>
              <a:rPr lang="pl-PL" sz="2400" dirty="0" smtClean="0">
                <a:latin typeface="Raleway"/>
              </a:rPr>
              <a:t>Pełna wersja strategii znajduje się </a:t>
            </a:r>
            <a:r>
              <a:rPr lang="pl-PL" sz="2400" smtClean="0">
                <a:latin typeface="Raleway"/>
              </a:rPr>
              <a:t>na </a:t>
            </a:r>
            <a:r>
              <a:rPr lang="pl-PL" sz="2400" smtClean="0">
                <a:latin typeface="Raleway"/>
              </a:rPr>
              <a:t>naszej stronie </a:t>
            </a:r>
            <a:r>
              <a:rPr lang="pl-PL" sz="2400" dirty="0" smtClean="0">
                <a:latin typeface="Raleway"/>
              </a:rPr>
              <a:t>internetowej.</a:t>
            </a:r>
            <a:endParaRPr lang="pl-PL" sz="24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550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38A635-6A53-46B2-9BCC-3277FE01E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13" y="365760"/>
            <a:ext cx="8127151" cy="691019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Misja </a:t>
            </a:r>
            <a:r>
              <a:rPr lang="pl-PL" sz="3200" dirty="0" smtClean="0"/>
              <a:t>Partnerstwa – rozwijamy się wykorzystując nasz wewnętrzny potencjał</a:t>
            </a:r>
            <a:endParaRPr lang="pl-PL" sz="32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="" xmlns:a16="http://schemas.microsoft.com/office/drawing/2014/main" id="{7416A54F-E6EA-495B-9F14-759419BB0841}"/>
              </a:ext>
            </a:extLst>
          </p:cNvPr>
          <p:cNvSpPr txBox="1">
            <a:spLocks/>
          </p:cNvSpPr>
          <p:nvPr/>
        </p:nvSpPr>
        <p:spPr>
          <a:xfrm>
            <a:off x="628650" y="1803509"/>
            <a:ext cx="8066314" cy="256501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Lato" panose="020B0604020202020204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558800" algn="l"/>
                <a:tab pos="5753100" algn="r"/>
              </a:tabLst>
            </a:pP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88DF1D4-B266-4282-A52D-3DA7AA95D053}"/>
              </a:ext>
            </a:extLst>
          </p:cNvPr>
          <p:cNvSpPr txBox="1"/>
          <p:nvPr/>
        </p:nvSpPr>
        <p:spPr>
          <a:xfrm>
            <a:off x="628650" y="1610409"/>
            <a:ext cx="8223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</a:endParaRPr>
          </a:p>
          <a:p>
            <a:endParaRPr lang="pl-PL" b="1" dirty="0">
              <a:solidFill>
                <a:schemeClr val="bg1"/>
              </a:solidFill>
              <a:latin typeface="Raleway"/>
              <a:ea typeface="Calibri" panose="020F0502020204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Tak określiliśmy naszą misję, czyli główny cel naszych działań:</a:t>
            </a:r>
          </a:p>
          <a:p>
            <a:endParaRPr lang="pl-PL" b="1" dirty="0">
              <a:solidFill>
                <a:schemeClr val="bg1"/>
              </a:solidFill>
              <a:latin typeface="Raleway"/>
              <a:ea typeface="Calibri" panose="020F0502020204030204" pitchFamily="34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„</a:t>
            </a:r>
            <a:r>
              <a:rPr lang="pl-PL" b="1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Wzrost atrakcyjności osiedleńczej i turystycznej </a:t>
            </a:r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oraz </a:t>
            </a:r>
            <a:r>
              <a:rPr lang="pl-PL" b="1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rozwój gospodarczy regionu </a:t>
            </a:r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poprzez </a:t>
            </a:r>
            <a:r>
              <a:rPr lang="pl-PL" b="1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</a:rPr>
              <a:t>wykorzystanie wewnętrznych potencjałów obszaru Partnerstwa”</a:t>
            </a:r>
            <a:endParaRPr lang="pl-PL" dirty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38A635-6A53-46B2-9BCC-3277FE01E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13" y="274320"/>
            <a:ext cx="8127151" cy="782459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Wizja </a:t>
            </a:r>
            <a:r>
              <a:rPr lang="pl-PL" sz="3200" dirty="0" smtClean="0"/>
              <a:t>Partnerstwa –</a:t>
            </a:r>
            <a:br>
              <a:rPr lang="pl-PL" sz="3200" dirty="0" smtClean="0"/>
            </a:br>
            <a:r>
              <a:rPr lang="pl-PL" sz="3200" dirty="0" smtClean="0"/>
              <a:t> jakie będzie </a:t>
            </a:r>
            <a:r>
              <a:rPr lang="pl-PL" sz="3200" dirty="0" err="1" smtClean="0"/>
              <a:t>Ponidzie</a:t>
            </a:r>
            <a:r>
              <a:rPr lang="pl-PL" sz="3200" dirty="0" smtClean="0"/>
              <a:t> w 2030 roku</a:t>
            </a:r>
            <a:endParaRPr lang="pl-PL" sz="32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="" xmlns:a16="http://schemas.microsoft.com/office/drawing/2014/main" id="{7416A54F-E6EA-495B-9F14-759419BB0841}"/>
              </a:ext>
            </a:extLst>
          </p:cNvPr>
          <p:cNvSpPr txBox="1">
            <a:spLocks/>
          </p:cNvSpPr>
          <p:nvPr/>
        </p:nvSpPr>
        <p:spPr>
          <a:xfrm>
            <a:off x="628650" y="1803509"/>
            <a:ext cx="8066314" cy="256501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Lato" panose="020B0604020202020204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558800" algn="l"/>
                <a:tab pos="5753100" algn="r"/>
              </a:tabLst>
            </a:pP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88DF1D4-B266-4282-A52D-3DA7AA95D053}"/>
              </a:ext>
            </a:extLst>
          </p:cNvPr>
          <p:cNvSpPr txBox="1"/>
          <p:nvPr/>
        </p:nvSpPr>
        <p:spPr>
          <a:xfrm>
            <a:off x="471948" y="1569769"/>
            <a:ext cx="8223016" cy="303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  <a:latin typeface="Raleway"/>
              </a:rPr>
              <a:t>Ponidzie w 2030 roku </a:t>
            </a:r>
            <a:r>
              <a:rPr lang="pl-PL" sz="1500" dirty="0" smtClean="0">
                <a:solidFill>
                  <a:schemeClr val="bg1"/>
                </a:solidFill>
                <a:latin typeface="Raleway"/>
              </a:rPr>
              <a:t>będzie:</a:t>
            </a:r>
            <a:endParaRPr lang="pl-PL" sz="1500" dirty="0">
              <a:solidFill>
                <a:schemeClr val="bg1"/>
              </a:solidFill>
              <a:latin typeface="Raleway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regionem słynącym z czystego środowiska naturalnego, atrakcyjnym turystycznie – dziedzictwo przyrodniczo-kulturalne jest dumą jego mieszkańców, a oferta kulturalno-rekreacyjna jego znakiem „firmowym”,</a:t>
            </a:r>
            <a:endParaRPr lang="pl-PL" sz="1500" dirty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regionem prężnie się rozwijającym, z atrakcyjnymi miejscami pracy oraz wysokiej jakości usługami, po które sięgają nie tylko jego mieszkańcy, ale także osoby przyjezdne,</a:t>
            </a:r>
            <a:endParaRPr lang="pl-PL" sz="1500" dirty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regionem ludzi przedsiębiorczych, dbających o środowisko naturalne, aktywnie spędzających czas na łonie natury, którzy angażują się w sprawy ważne dla swojej lokalnej społeczności,</a:t>
            </a:r>
            <a:endParaRPr lang="pl-PL" sz="1500" dirty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chemeClr val="bg1"/>
                </a:solidFill>
                <a:effectLst/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regionem wnoszącym wkład w rozwój gospodarczy, społeczny i kulturowy Województwa Świętokrzyskiego, Polski i Europy.”</a:t>
            </a:r>
            <a:endParaRPr lang="pl-PL" sz="1500" dirty="0">
              <a:solidFill>
                <a:schemeClr val="bg1"/>
              </a:solidFill>
              <a:effectLst/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57370E1-C22B-42C8-B8D3-28525446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2514"/>
            <a:ext cx="7886700" cy="10183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434343"/>
                </a:solidFill>
              </a:rPr>
              <a:t>Zdefiniowaliśmy 6 celów strategicznych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91903"/>
            <a:ext cx="8066314" cy="2371577"/>
          </a:xfrm>
        </p:spPr>
        <p:txBody>
          <a:bodyPr>
            <a:noAutofit/>
          </a:bodyPr>
          <a:lstStyle/>
          <a:p>
            <a:pPr lvl="0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Zielone Ponidzie </a:t>
            </a: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Markowe Ponidzie</a:t>
            </a:r>
          </a:p>
          <a:p>
            <a:pPr lvl="0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Konkurencyjne Ponidzie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rozwój lokalnej gospodarki | wzrost znaczenia lokalnych produktów</a:t>
            </a:r>
          </a:p>
          <a:p>
            <a:pPr lvl="0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Czyste Ponidzie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zwiększenie dostępności usług komunalnych</a:t>
            </a:r>
          </a:p>
          <a:p>
            <a:pPr lvl="0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Mobilne Ponidzie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zwiększenie dostępności komunikacyjnej</a:t>
            </a:r>
          </a:p>
          <a:p>
            <a:pPr lvl="0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Silne Ponidzie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rozwój kapitału społecznego</a:t>
            </a:r>
          </a:p>
        </p:txBody>
      </p:sp>
    </p:spTree>
    <p:extLst>
      <p:ext uri="{BB962C8B-B14F-4D97-AF65-F5344CB8AC3E}">
        <p14:creationId xmlns:p14="http://schemas.microsoft.com/office/powerpoint/2010/main" val="4779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Partnerstwo </a:t>
            </a:r>
            <a:r>
              <a:rPr lang="pl-PL" dirty="0" err="1" smtClean="0"/>
              <a:t>Ponidzie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Jakie działania zaplanowaliśmy, by osiągnąć wyznaczone cele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8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300480"/>
            <a:ext cx="7926364" cy="3322319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Kierunki naszych działań: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ochrona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środowiska przyrodniczego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– ograniczenie niskiej emisji, ochrona wód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gleb, ochrona bioróżnorodności i krajobrazu przyrodniczego,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rozwijanie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świadomości </a:t>
            </a:r>
            <a:r>
              <a:rPr lang="pl-PL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ekologicznej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mieszkańców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zielonej energii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– zwiększenie udziału OZE w sferze gospodarczej, publicznej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/>
            </a:r>
            <a:b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</a:b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prywatnej, zwiększenie efektywności energetycznej (polepszenie parametrów termomodernizacyjnych budynków, modernizacja oświetlenia), rozwój infrastruktury energetycznej </a:t>
            </a:r>
            <a:endParaRPr lang="pl-PL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adaptacja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do zmian klimatu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– rozwój zrównoważonej gospodarki wodnej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zapobieganie skutkom zagrożeń naturalnych (zwiększenie naturalnej i sztucznej retencji), rozwój zielonej i błękitnej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infrastruktury.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Zielone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 </a:t>
            </a:r>
          </a:p>
        </p:txBody>
      </p:sp>
    </p:spTree>
    <p:extLst>
      <p:ext uri="{BB962C8B-B14F-4D97-AF65-F5344CB8AC3E}">
        <p14:creationId xmlns:p14="http://schemas.microsoft.com/office/powerpoint/2010/main" val="1672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Budujemy markę </a:t>
            </a:r>
            <a:r>
              <a:rPr lang="pl-PL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Ponidzia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poprzez: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infrastruktury turystycznej, uzdrowiskowej i rekreacyjnej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rozwój bazy gastronomicznej, noclegowej, kulturalnej, uzdrowiskowej i sportowo-rekreacyjnej,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adaptację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obiektów zabytkowych do funkcji turystycznych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usług turystycznych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przedsiębiorczości w obszarze usług turystycznych,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wzmocnienie potencjału organizacji turystycznych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kreowanie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wizerunku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–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tworzenie,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wdrażanie oraz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promocję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produktów turystycznych uwzględniających potrzeby różnych grup odbiorców,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budowę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marki regionu we współpracy z liczącymi się ośrodkami i organizacjami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turystycznymi oraz stworzenie zintegrowanego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systemu promocji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turystycznej.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Markowe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</a:t>
            </a:r>
          </a:p>
        </p:txBody>
      </p:sp>
    </p:spTree>
    <p:extLst>
      <p:ext uri="{BB962C8B-B14F-4D97-AF65-F5344CB8AC3E}">
        <p14:creationId xmlns:p14="http://schemas.microsoft.com/office/powerpoint/2010/main" val="22088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="" xmlns:a16="http://schemas.microsoft.com/office/drawing/2014/main" id="{3D259AE8-A570-4F8A-B44F-12A9DA473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0" y="1475509"/>
            <a:ext cx="7926364" cy="3044535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Aby </a:t>
            </a:r>
            <a:r>
              <a:rPr lang="pl-PL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Ponidzie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było bardziej konkurencyjne w stosunku do innych regionów stawiamy na: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stworzenie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korzystnych warunków do inwestowania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– tworzenie konkurencyjnej oferty dla potencjalnych inwestorów, efektywne wsparcie przedsiębiorców, rozwój instytucji otoczenia biznesu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wzrost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podaży wykwalifikowanych kadr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wspieranie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kluczowych branż gospodarki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regionu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– </a:t>
            </a:r>
            <a:r>
              <a:rPr lang="pl-PL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tworzenie warunków dla rozwoju rolnictwa i przetwórstwa rolno-spożywczego,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rozwój lokalnej przedsiębiorczości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/>
            </a:r>
            <a:b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</a:b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w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oparciu o surowce naturalne oraz efektywne wykorzystywanie potencjału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turystycznego.</a:t>
            </a:r>
            <a:endParaRPr lang="pl-PL" sz="15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A62D8365-6069-4DF0-ADD9-0766334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Cel: Konkurencyjne </a:t>
            </a:r>
            <a:r>
              <a:rPr lang="pl-PL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Ponidzie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81c184-838d-4944-b958-9173f85e406b">
      <UserInfo>
        <DisplayName>Marek Karzyński</DisplayName>
        <AccountId>80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1CEC128513E468D693A444DC5A13C" ma:contentTypeVersion="12" ma:contentTypeDescription="Utwórz nowy dokument." ma:contentTypeScope="" ma:versionID="3586324fd03f46f6f21a867772c98e6f">
  <xsd:schema xmlns:xsd="http://www.w3.org/2001/XMLSchema" xmlns:xs="http://www.w3.org/2001/XMLSchema" xmlns:p="http://schemas.microsoft.com/office/2006/metadata/properties" xmlns:ns2="e8befe75-3807-4551-8189-c773152414b1" xmlns:ns3="6c81c184-838d-4944-b958-9173f85e406b" targetNamespace="http://schemas.microsoft.com/office/2006/metadata/properties" ma:root="true" ma:fieldsID="558a1a8c23d3595d1c7a4664ac05fef5" ns2:_="" ns3:_="">
    <xsd:import namespace="e8befe75-3807-4551-8189-c773152414b1"/>
    <xsd:import namespace="6c81c184-838d-4944-b958-9173f85e4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efe75-3807-4551-8189-c7731524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1c184-838d-4944-b958-9173f85e4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DFC40D-D517-470D-A246-4E58A0E5748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e8befe75-3807-4551-8189-c773152414b1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6c81c184-838d-4944-b958-9173f85e406b"/>
  </ds:schemaRefs>
</ds:datastoreItem>
</file>

<file path=customXml/itemProps2.xml><?xml version="1.0" encoding="utf-8"?>
<ds:datastoreItem xmlns:ds="http://schemas.openxmlformats.org/officeDocument/2006/customXml" ds:itemID="{59E08256-57A1-4DCE-8D35-D54261AA8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efe75-3807-4551-8189-c773152414b1"/>
    <ds:schemaRef ds:uri="6c81c184-838d-4944-b958-9173f85e4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16E02-147C-434A-98BE-7F96715E1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924</Words>
  <Application>Microsoft Office PowerPoint</Application>
  <PresentationFormat>Niestandardowy</PresentationFormat>
  <Paragraphs>117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Raleway</vt:lpstr>
      <vt:lpstr>Symbol</vt:lpstr>
      <vt:lpstr>Times New Roman</vt:lpstr>
      <vt:lpstr>Wingdings</vt:lpstr>
      <vt:lpstr>Projekt niestandardowy</vt:lpstr>
      <vt:lpstr>Partnerstwo Ponidzie   strategia rozwoju  wizja rozwoju, cele strategiczne, kierunki działań i propozycje wspólnych projektów</vt:lpstr>
      <vt:lpstr>Partnerstwo Ponidzie –  kim jesteśmy </vt:lpstr>
      <vt:lpstr>Misja Partnerstwa – rozwijamy się wykorzystując nasz wewnętrzny potencjał</vt:lpstr>
      <vt:lpstr>Wizja Partnerstwa –  jakie będzie Ponidzie w 2030 roku</vt:lpstr>
      <vt:lpstr>Zdefiniowaliśmy 6 celów strategicznych</vt:lpstr>
      <vt:lpstr>Prezentacja programu PowerPoint</vt:lpstr>
      <vt:lpstr>Cel: Zielone Ponidzie </vt:lpstr>
      <vt:lpstr>Cel: Markowe Ponidzie</vt:lpstr>
      <vt:lpstr>Cel: Konkurencyjne Ponidzie</vt:lpstr>
      <vt:lpstr>Cel: Czyste Ponidzie</vt:lpstr>
      <vt:lpstr>Cel: Mobilne Ponidzie</vt:lpstr>
      <vt:lpstr>Cel: Silne Ponidzie</vt:lpstr>
      <vt:lpstr>Planujemy realizację następujących partnerskich projektów:</vt:lpstr>
      <vt:lpstr>Projekt: Zielona Energia dla Ponidzia</vt:lpstr>
      <vt:lpstr>Projekt: Szlak turystyczny „NIDA”</vt:lpstr>
      <vt:lpstr>Szlak turystyczny „NIDA” cd.</vt:lpstr>
      <vt:lpstr>Projekt: Ponidziańska Strefa Aktywności Gospodarczej</vt:lpstr>
      <vt:lpstr>Projekt: Budowa sieci wodno-kanalizacyjnej</vt:lpstr>
      <vt:lpstr>Projekt: Budowa zbiorników retencyjnych</vt:lpstr>
      <vt:lpstr>Projekt: Aktywna i zdrowa kadra samorządowa filarem ponidziańskiego społeczeństwa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Użytkownik</cp:lastModifiedBy>
  <cp:revision>184</cp:revision>
  <dcterms:created xsi:type="dcterms:W3CDTF">2021-02-12T11:02:36Z</dcterms:created>
  <dcterms:modified xsi:type="dcterms:W3CDTF">2023-12-18T19:19:38Z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0x0101004C21CEC128513E468D693A444DC5A13C</vt:lpwstr>
  </property>
</Properties>
</file>